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86" r:id="rId3"/>
    <p:sldId id="277" r:id="rId4"/>
    <p:sldId id="287" r:id="rId5"/>
    <p:sldId id="285" r:id="rId6"/>
    <p:sldId id="289" r:id="rId7"/>
    <p:sldId id="261" r:id="rId8"/>
    <p:sldId id="260" r:id="rId9"/>
    <p:sldId id="259" r:id="rId10"/>
    <p:sldId id="262" r:id="rId11"/>
    <p:sldId id="266" r:id="rId12"/>
    <p:sldId id="267" r:id="rId13"/>
    <p:sldId id="283" r:id="rId14"/>
    <p:sldId id="276" r:id="rId15"/>
    <p:sldId id="288" r:id="rId16"/>
    <p:sldId id="282" r:id="rId17"/>
    <p:sldId id="281" r:id="rId18"/>
    <p:sldId id="280" r:id="rId19"/>
    <p:sldId id="279" r:id="rId20"/>
    <p:sldId id="290" r:id="rId21"/>
    <p:sldId id="264" r:id="rId22"/>
    <p:sldId id="278" r:id="rId23"/>
    <p:sldId id="263" r:id="rId24"/>
    <p:sldId id="26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4F362-1A20-4082-9D02-88F0C66F414A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B6DDA-6AB7-4BB5-9ED2-CBDEF0816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19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6A3D37D-25E0-4BBD-BEBE-3FF9AC6E43CE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2DDEABF-71F9-4771-86A4-BA7ECA758EE9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C5C8D5C-3F5D-4F63-B9AD-CCBE7F72E521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B91460F-6120-4C9A-984F-8D430B927593}" type="slidenum">
              <a:rPr lang="en-US" sz="1200" smtClean="0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341438"/>
            <a:ext cx="8642350" cy="1325562"/>
          </a:xfrm>
        </p:spPr>
        <p:txBody>
          <a:bodyPr/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CD4A2-7A0F-407E-AD2F-B598B52F5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C806C-B9DB-4666-BCC0-6B0DC6766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0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381000"/>
            <a:ext cx="2160587" cy="59642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381000"/>
            <a:ext cx="6329363" cy="59642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463DE-7262-4742-9CB2-DA930426F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84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341438"/>
            <a:ext cx="8642350" cy="1325562"/>
          </a:xfrm>
        </p:spPr>
        <p:txBody>
          <a:bodyPr/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1CF59-8153-4F37-9DF5-F94625778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32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AD93-6579-4882-9940-32AA9B64E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65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072F5-479F-482E-8CEF-3620E2F0E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14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F3DF-8549-4607-855C-0F6492692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00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4959-741F-4ACE-A226-F0D9896D3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7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EF62-B2BE-4057-83C3-860CA32D6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75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C7F23-05E1-4CB0-ADF8-C3F5820DB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4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5F8DF-A15E-43EB-B1F7-8636F5A54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2F0F7-1BE2-4DC4-9D47-4D5DCEEC4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70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DB0D8-77DE-4D30-A505-41FCB540A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18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01763-D664-4245-BDC0-9E2ED6772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8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381000"/>
            <a:ext cx="2160587" cy="59642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381000"/>
            <a:ext cx="6329363" cy="59642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37B6A-6F3A-453D-A0DB-D3793FE3A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9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A839-26F2-4A32-BAB8-33DC0A627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BA8B-EA3A-4C65-95DB-EB6ED84E5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0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B0531-0C40-43B0-9F92-B52B44A1F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6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2F363-09F4-49FF-B9B2-AFA3D99A4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6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D59AA-30B0-4768-89D3-8609C05B6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1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5646F-1590-49B4-A13D-9B3CFB85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8BFD4-1223-4BD2-9912-B27F0E84C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4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381000"/>
            <a:ext cx="864235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50825" y="1341438"/>
            <a:ext cx="864235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50825" y="661035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i="0">
                <a:solidFill>
                  <a:srgbClr val="4F2D7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988175" y="661035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i="0">
                <a:solidFill>
                  <a:srgbClr val="4F2D7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4C27DA2-2793-4618-949A-FD5461348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1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lr>
          <a:srgbClr val="9900CC"/>
        </a:buClr>
        <a:buChar char="•"/>
        <a:defRPr sz="2000">
          <a:solidFill>
            <a:srgbClr val="5A007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25000"/>
        </a:spcAft>
        <a:buClr>
          <a:srgbClr val="9900CC"/>
        </a:buClr>
        <a:buFont typeface="Arial" charset="0"/>
        <a:buChar char="–"/>
        <a:defRPr>
          <a:solidFill>
            <a:srgbClr val="5A007D"/>
          </a:solidFill>
          <a:latin typeface="+mn-lt"/>
        </a:defRPr>
      </a:lvl2pPr>
      <a:lvl3pPr marL="1143000" indent="-228600" algn="l" rtl="0" eaLnBrk="0" fontAlgn="base" hangingPunct="0">
        <a:spcBef>
          <a:spcPct val="25000"/>
        </a:spcBef>
        <a:spcAft>
          <a:spcPct val="25000"/>
        </a:spcAft>
        <a:buClr>
          <a:srgbClr val="9900CC"/>
        </a:buClr>
        <a:buChar char="•"/>
        <a:defRPr sz="1600">
          <a:solidFill>
            <a:srgbClr val="5A007D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25000"/>
        </a:spcAft>
        <a:buChar char="–"/>
        <a:defRPr sz="1400">
          <a:solidFill>
            <a:srgbClr val="5A007D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5pPr>
      <a:lvl6pPr marL="25146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6pPr>
      <a:lvl7pPr marL="29718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7pPr>
      <a:lvl8pPr marL="34290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8pPr>
      <a:lvl9pPr marL="38862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381000"/>
            <a:ext cx="864235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50825" y="1341438"/>
            <a:ext cx="864235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50825" y="661035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i="0">
                <a:solidFill>
                  <a:srgbClr val="4F2D7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988175" y="661035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i="0">
                <a:solidFill>
                  <a:srgbClr val="4F2D7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A3475DC8-5310-47F2-BA72-862F572CD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2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A00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lr>
          <a:srgbClr val="9900CC"/>
        </a:buClr>
        <a:buChar char="•"/>
        <a:defRPr sz="2000">
          <a:solidFill>
            <a:srgbClr val="5A007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25000"/>
        </a:spcAft>
        <a:buClr>
          <a:srgbClr val="9900CC"/>
        </a:buClr>
        <a:buFont typeface="Arial" charset="0"/>
        <a:buChar char="–"/>
        <a:defRPr>
          <a:solidFill>
            <a:srgbClr val="5A007D"/>
          </a:solidFill>
          <a:latin typeface="+mn-lt"/>
        </a:defRPr>
      </a:lvl2pPr>
      <a:lvl3pPr marL="1143000" indent="-228600" algn="l" rtl="0" eaLnBrk="0" fontAlgn="base" hangingPunct="0">
        <a:spcBef>
          <a:spcPct val="25000"/>
        </a:spcBef>
        <a:spcAft>
          <a:spcPct val="25000"/>
        </a:spcAft>
        <a:buClr>
          <a:srgbClr val="9900CC"/>
        </a:buClr>
        <a:buChar char="•"/>
        <a:defRPr sz="1600">
          <a:solidFill>
            <a:srgbClr val="5A007D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25000"/>
        </a:spcAft>
        <a:buChar char="–"/>
        <a:defRPr sz="1400">
          <a:solidFill>
            <a:srgbClr val="5A007D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5pPr>
      <a:lvl6pPr marL="25146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6pPr>
      <a:lvl7pPr marL="29718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7pPr>
      <a:lvl8pPr marL="34290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8pPr>
      <a:lvl9pPr marL="38862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rgbClr val="5A007D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6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slide" Target="slide8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642350" cy="2550368"/>
          </a:xfrm>
        </p:spPr>
        <p:txBody>
          <a:bodyPr/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по теме «Механическое движение»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7773" y="3068960"/>
            <a:ext cx="6400800" cy="484262"/>
          </a:xfrm>
        </p:spPr>
        <p:txBody>
          <a:bodyPr/>
          <a:lstStyle/>
          <a:p>
            <a:r>
              <a:rPr lang="ru-RU" b="1" dirty="0" smtClean="0"/>
              <a:t>Урок физики 7 класс.</a:t>
            </a:r>
            <a:endParaRPr lang="ru-RU" b="1" dirty="0"/>
          </a:p>
        </p:txBody>
      </p:sp>
      <p:grpSp>
        <p:nvGrpSpPr>
          <p:cNvPr id="4" name="Группа 15"/>
          <p:cNvGrpSpPr>
            <a:grpSpLocks/>
          </p:cNvGrpSpPr>
          <p:nvPr/>
        </p:nvGrpSpPr>
        <p:grpSpPr bwMode="auto">
          <a:xfrm>
            <a:off x="251520" y="3933056"/>
            <a:ext cx="8568951" cy="2448271"/>
            <a:chOff x="2059568" y="4609450"/>
            <a:chExt cx="4940682" cy="704850"/>
          </a:xfrm>
        </p:grpSpPr>
        <p:pic>
          <p:nvPicPr>
            <p:cNvPr id="5" name="Picture 2" descr="E:\Documents and Settings\Aida\Рабочий стол\15T3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7818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 descr="E:\Documents and Settings\Aida\Рабочий стол\15T2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4922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E:\Documents and Settings\Aida\Рабочий стол\15T5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2000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E:\Documents and Settings\Aida\Рабочий стол\15T6.GIF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9568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440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643063" y="2928938"/>
            <a:ext cx="6019800" cy="3827462"/>
            <a:chOff x="192" y="144"/>
            <a:chExt cx="3792" cy="2411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92" y="144"/>
              <a:ext cx="3792" cy="2400"/>
              <a:chOff x="192" y="144"/>
              <a:chExt cx="5376" cy="4032"/>
            </a:xfrm>
          </p:grpSpPr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89" name="Line 29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0" name="Line 30"/>
              <p:cNvSpPr>
                <a:spLocks noChangeShapeType="1"/>
              </p:cNvSpPr>
              <p:nvPr/>
            </p:nvSpPr>
            <p:spPr bwMode="auto">
              <a:xfrm>
                <a:off x="449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3" name="Line 33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4" name="Line 34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5" name="Line 35"/>
              <p:cNvSpPr>
                <a:spLocks noChangeShapeType="1"/>
              </p:cNvSpPr>
              <p:nvPr/>
            </p:nvSpPr>
            <p:spPr bwMode="auto">
              <a:xfrm>
                <a:off x="1727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6" name="Line 36"/>
              <p:cNvSpPr>
                <a:spLocks noChangeShapeType="1"/>
              </p:cNvSpPr>
              <p:nvPr/>
            </p:nvSpPr>
            <p:spPr bwMode="auto">
              <a:xfrm>
                <a:off x="198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7" name="Line 37"/>
              <p:cNvSpPr>
                <a:spLocks noChangeShapeType="1"/>
              </p:cNvSpPr>
              <p:nvPr/>
            </p:nvSpPr>
            <p:spPr bwMode="auto">
              <a:xfrm>
                <a:off x="2241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1" name="Line 41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2" name="Line 42"/>
              <p:cNvSpPr>
                <a:spLocks noChangeShapeType="1"/>
              </p:cNvSpPr>
              <p:nvPr/>
            </p:nvSpPr>
            <p:spPr bwMode="auto">
              <a:xfrm>
                <a:off x="3519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3" name="Line 43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4" name="Line 44"/>
              <p:cNvSpPr>
                <a:spLocks noChangeShapeType="1"/>
              </p:cNvSpPr>
              <p:nvPr/>
            </p:nvSpPr>
            <p:spPr bwMode="auto">
              <a:xfrm>
                <a:off x="4033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5" name="Line 45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6" name="Line 46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7" name="Line 47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8" name="Line 48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9" name="Line 49"/>
              <p:cNvSpPr>
                <a:spLocks noChangeShapeType="1"/>
              </p:cNvSpPr>
              <p:nvPr/>
            </p:nvSpPr>
            <p:spPr bwMode="auto">
              <a:xfrm>
                <a:off x="5311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>
              <a:off x="192" y="144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>
              <a:off x="192" y="316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2" name="Line 52"/>
            <p:cNvSpPr>
              <a:spLocks noChangeShapeType="1"/>
            </p:cNvSpPr>
            <p:nvPr/>
          </p:nvSpPr>
          <p:spPr bwMode="auto">
            <a:xfrm>
              <a:off x="192" y="488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>
              <a:off x="192" y="661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>
              <a:off x="192" y="833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192" y="1005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6" name="Line 56"/>
            <p:cNvSpPr>
              <a:spLocks noChangeShapeType="1"/>
            </p:cNvSpPr>
            <p:nvPr/>
          </p:nvSpPr>
          <p:spPr bwMode="auto">
            <a:xfrm>
              <a:off x="192" y="1177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7" name="Line 57"/>
            <p:cNvSpPr>
              <a:spLocks noChangeShapeType="1"/>
            </p:cNvSpPr>
            <p:nvPr/>
          </p:nvSpPr>
          <p:spPr bwMode="auto">
            <a:xfrm>
              <a:off x="192" y="1349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8" name="Line 58"/>
            <p:cNvSpPr>
              <a:spLocks noChangeShapeType="1"/>
            </p:cNvSpPr>
            <p:nvPr/>
          </p:nvSpPr>
          <p:spPr bwMode="auto">
            <a:xfrm>
              <a:off x="192" y="1522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9" name="Line 59"/>
            <p:cNvSpPr>
              <a:spLocks noChangeShapeType="1"/>
            </p:cNvSpPr>
            <p:nvPr/>
          </p:nvSpPr>
          <p:spPr bwMode="auto">
            <a:xfrm>
              <a:off x="192" y="1694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0" name="Line 60"/>
            <p:cNvSpPr>
              <a:spLocks noChangeShapeType="1"/>
            </p:cNvSpPr>
            <p:nvPr/>
          </p:nvSpPr>
          <p:spPr bwMode="auto">
            <a:xfrm>
              <a:off x="192" y="1867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192" y="2039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2" name="Line 62"/>
            <p:cNvSpPr>
              <a:spLocks noChangeShapeType="1"/>
            </p:cNvSpPr>
            <p:nvPr/>
          </p:nvSpPr>
          <p:spPr bwMode="auto">
            <a:xfrm>
              <a:off x="192" y="2211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3" name="Line 63"/>
            <p:cNvSpPr>
              <a:spLocks noChangeShapeType="1"/>
            </p:cNvSpPr>
            <p:nvPr/>
          </p:nvSpPr>
          <p:spPr bwMode="auto">
            <a:xfrm>
              <a:off x="192" y="2383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>
              <a:off x="192" y="2555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35" name="Freeform 66"/>
          <p:cNvSpPr>
            <a:spLocks/>
          </p:cNvSpPr>
          <p:nvPr/>
        </p:nvSpPr>
        <p:spPr bwMode="auto">
          <a:xfrm flipV="1">
            <a:off x="1785938" y="5905500"/>
            <a:ext cx="5929312" cy="46038"/>
          </a:xfrm>
          <a:custGeom>
            <a:avLst/>
            <a:gdLst>
              <a:gd name="T0" fmla="*/ 0 w 4104"/>
              <a:gd name="T1" fmla="*/ 0 h 1"/>
              <a:gd name="T2" fmla="*/ 2147483647 w 4104"/>
              <a:gd name="T3" fmla="*/ 0 h 1"/>
              <a:gd name="T4" fmla="*/ 0 60000 65536"/>
              <a:gd name="T5" fmla="*/ 0 60000 65536"/>
              <a:gd name="T6" fmla="*/ 0 w 4104"/>
              <a:gd name="T7" fmla="*/ 0 h 1"/>
              <a:gd name="T8" fmla="*/ 4104 w 4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04" h="1">
                <a:moveTo>
                  <a:pt x="0" y="0"/>
                </a:moveTo>
                <a:lnTo>
                  <a:pt x="410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" name="Freeform 67"/>
          <p:cNvSpPr>
            <a:spLocks/>
          </p:cNvSpPr>
          <p:nvPr/>
        </p:nvSpPr>
        <p:spPr bwMode="auto">
          <a:xfrm>
            <a:off x="2765425" y="2786063"/>
            <a:ext cx="46038" cy="3714750"/>
          </a:xfrm>
          <a:custGeom>
            <a:avLst/>
            <a:gdLst>
              <a:gd name="T0" fmla="*/ 2147483647 w 8"/>
              <a:gd name="T1" fmla="*/ 2147483647 h 2688"/>
              <a:gd name="T2" fmla="*/ 0 w 8"/>
              <a:gd name="T3" fmla="*/ 0 h 2688"/>
              <a:gd name="T4" fmla="*/ 0 60000 65536"/>
              <a:gd name="T5" fmla="*/ 0 60000 65536"/>
              <a:gd name="T6" fmla="*/ 0 w 8"/>
              <a:gd name="T7" fmla="*/ 0 h 2688"/>
              <a:gd name="T8" fmla="*/ 8 w 8"/>
              <a:gd name="T9" fmla="*/ 2688 h 26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688">
                <a:moveTo>
                  <a:pt x="8" y="268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" name="TextBox 43"/>
          <p:cNvSpPr txBox="1">
            <a:spLocks noChangeArrowheads="1"/>
          </p:cNvSpPr>
          <p:nvPr/>
        </p:nvSpPr>
        <p:spPr bwMode="auto">
          <a:xfrm>
            <a:off x="2428875" y="6000750"/>
            <a:ext cx="38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0</a:t>
            </a:r>
          </a:p>
        </p:txBody>
      </p:sp>
      <p:sp>
        <p:nvSpPr>
          <p:cNvPr id="18438" name="TextBox 44"/>
          <p:cNvSpPr txBox="1">
            <a:spLocks noChangeArrowheads="1"/>
          </p:cNvSpPr>
          <p:nvPr/>
        </p:nvSpPr>
        <p:spPr bwMode="auto">
          <a:xfrm>
            <a:off x="2357438" y="5214938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2</a:t>
            </a:r>
          </a:p>
        </p:txBody>
      </p:sp>
      <p:sp>
        <p:nvSpPr>
          <p:cNvPr id="18439" name="TextBox 45"/>
          <p:cNvSpPr txBox="1">
            <a:spLocks noChangeArrowheads="1"/>
          </p:cNvSpPr>
          <p:nvPr/>
        </p:nvSpPr>
        <p:spPr bwMode="auto">
          <a:xfrm>
            <a:off x="2357438" y="4643438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4</a:t>
            </a:r>
          </a:p>
        </p:txBody>
      </p:sp>
      <p:sp>
        <p:nvSpPr>
          <p:cNvPr id="18440" name="TextBox 46"/>
          <p:cNvSpPr txBox="1">
            <a:spLocks noChangeArrowheads="1"/>
          </p:cNvSpPr>
          <p:nvPr/>
        </p:nvSpPr>
        <p:spPr bwMode="auto">
          <a:xfrm>
            <a:off x="2357438" y="4143375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6</a:t>
            </a:r>
          </a:p>
        </p:txBody>
      </p:sp>
      <p:sp>
        <p:nvSpPr>
          <p:cNvPr id="18441" name="TextBox 47"/>
          <p:cNvSpPr txBox="1">
            <a:spLocks noChangeArrowheads="1"/>
          </p:cNvSpPr>
          <p:nvPr/>
        </p:nvSpPr>
        <p:spPr bwMode="auto">
          <a:xfrm>
            <a:off x="2357438" y="3643313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8</a:t>
            </a:r>
          </a:p>
        </p:txBody>
      </p:sp>
      <p:sp>
        <p:nvSpPr>
          <p:cNvPr id="18442" name="TextBox 48"/>
          <p:cNvSpPr txBox="1">
            <a:spLocks noChangeArrowheads="1"/>
          </p:cNvSpPr>
          <p:nvPr/>
        </p:nvSpPr>
        <p:spPr bwMode="auto">
          <a:xfrm>
            <a:off x="2214563" y="3000375"/>
            <a:ext cx="585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10</a:t>
            </a:r>
          </a:p>
        </p:txBody>
      </p:sp>
      <p:sp>
        <p:nvSpPr>
          <p:cNvPr id="18443" name="TextBox 49"/>
          <p:cNvSpPr txBox="1">
            <a:spLocks noChangeArrowheads="1"/>
          </p:cNvSpPr>
          <p:nvPr/>
        </p:nvSpPr>
        <p:spPr bwMode="auto">
          <a:xfrm>
            <a:off x="2000250" y="2571750"/>
            <a:ext cx="788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smtClean="0">
                <a:solidFill>
                  <a:srgbClr val="C00000"/>
                </a:solidFill>
                <a:cs typeface="Arial" charset="0"/>
              </a:rPr>
              <a:t>S,</a:t>
            </a:r>
            <a:r>
              <a:rPr lang="ru-RU" altLang="ru-RU" sz="2800" b="1" smtClean="0">
                <a:solidFill>
                  <a:srgbClr val="C00000"/>
                </a:solidFill>
                <a:cs typeface="Arial" charset="0"/>
              </a:rPr>
              <a:t>м</a:t>
            </a:r>
          </a:p>
        </p:txBody>
      </p:sp>
      <p:sp>
        <p:nvSpPr>
          <p:cNvPr id="18444" name="TextBox 50"/>
          <p:cNvSpPr txBox="1">
            <a:spLocks noChangeArrowheads="1"/>
          </p:cNvSpPr>
          <p:nvPr/>
        </p:nvSpPr>
        <p:spPr bwMode="auto">
          <a:xfrm>
            <a:off x="3500438" y="6000750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3</a:t>
            </a:r>
          </a:p>
        </p:txBody>
      </p:sp>
      <p:sp>
        <p:nvSpPr>
          <p:cNvPr id="18445" name="TextBox 51"/>
          <p:cNvSpPr txBox="1">
            <a:spLocks noChangeArrowheads="1"/>
          </p:cNvSpPr>
          <p:nvPr/>
        </p:nvSpPr>
        <p:spPr bwMode="auto">
          <a:xfrm>
            <a:off x="4357688" y="6000750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6</a:t>
            </a:r>
          </a:p>
        </p:txBody>
      </p:sp>
      <p:sp>
        <p:nvSpPr>
          <p:cNvPr id="18446" name="TextBox 52"/>
          <p:cNvSpPr txBox="1">
            <a:spLocks noChangeArrowheads="1"/>
          </p:cNvSpPr>
          <p:nvPr/>
        </p:nvSpPr>
        <p:spPr bwMode="auto">
          <a:xfrm>
            <a:off x="5286375" y="6000750"/>
            <a:ext cx="38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9</a:t>
            </a:r>
          </a:p>
        </p:txBody>
      </p:sp>
      <p:sp>
        <p:nvSpPr>
          <p:cNvPr id="18447" name="TextBox 53"/>
          <p:cNvSpPr txBox="1">
            <a:spLocks noChangeArrowheads="1"/>
          </p:cNvSpPr>
          <p:nvPr/>
        </p:nvSpPr>
        <p:spPr bwMode="auto">
          <a:xfrm>
            <a:off x="6000750" y="6000750"/>
            <a:ext cx="585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12</a:t>
            </a:r>
          </a:p>
        </p:txBody>
      </p:sp>
      <p:sp>
        <p:nvSpPr>
          <p:cNvPr id="18448" name="TextBox 54"/>
          <p:cNvSpPr txBox="1">
            <a:spLocks noChangeArrowheads="1"/>
          </p:cNvSpPr>
          <p:nvPr/>
        </p:nvSpPr>
        <p:spPr bwMode="auto">
          <a:xfrm>
            <a:off x="6929438" y="6000750"/>
            <a:ext cx="585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15</a:t>
            </a:r>
          </a:p>
        </p:txBody>
      </p:sp>
      <p:sp>
        <p:nvSpPr>
          <p:cNvPr id="18449" name="TextBox 55"/>
          <p:cNvSpPr txBox="1">
            <a:spLocks noChangeArrowheads="1"/>
          </p:cNvSpPr>
          <p:nvPr/>
        </p:nvSpPr>
        <p:spPr bwMode="auto">
          <a:xfrm>
            <a:off x="7358063" y="5857875"/>
            <a:ext cx="723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3600" b="1" smtClean="0">
                <a:solidFill>
                  <a:srgbClr val="C00000"/>
                </a:solidFill>
                <a:cs typeface="Arial" charset="0"/>
              </a:rPr>
              <a:t>t,c</a:t>
            </a:r>
            <a:endParaRPr lang="ru-RU" altLang="ru-RU" sz="3600" b="1" smtClean="0">
              <a:solidFill>
                <a:srgbClr val="C00000"/>
              </a:solidFill>
              <a:cs typeface="Arial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2786063" y="3786188"/>
            <a:ext cx="4572000" cy="21605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9" name="Овал 58"/>
          <p:cNvSpPr/>
          <p:nvPr/>
        </p:nvSpPr>
        <p:spPr>
          <a:xfrm>
            <a:off x="2714625" y="5903913"/>
            <a:ext cx="142875" cy="1047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5400000">
            <a:off x="3606800" y="5894388"/>
            <a:ext cx="73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464050" y="5894388"/>
            <a:ext cx="73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5322094" y="5893594"/>
            <a:ext cx="73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6179344" y="5893594"/>
            <a:ext cx="73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7036594" y="5893594"/>
            <a:ext cx="73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 flipV="1">
            <a:off x="2786063" y="3214688"/>
            <a:ext cx="714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 flipV="1">
            <a:off x="2786063" y="3738563"/>
            <a:ext cx="714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 flipV="1">
            <a:off x="2786063" y="4286250"/>
            <a:ext cx="7143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 flipV="1">
            <a:off x="2786063" y="4857750"/>
            <a:ext cx="7143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 flipV="1">
            <a:off x="2786063" y="5368925"/>
            <a:ext cx="7143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2" name="TextBox 89"/>
          <p:cNvSpPr txBox="1">
            <a:spLocks noChangeArrowheads="1"/>
          </p:cNvSpPr>
          <p:nvPr/>
        </p:nvSpPr>
        <p:spPr bwMode="auto">
          <a:xfrm>
            <a:off x="2568349" y="263426"/>
            <a:ext cx="606444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400" b="1" i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 график движения тела.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Какое это  движение?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Какой путь прошло тело за 6 </a:t>
            </a:r>
            <a:r>
              <a:rPr lang="ru-RU" altLang="ru-RU" sz="24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с,12 </a:t>
            </a:r>
            <a:r>
              <a:rPr lang="ru-RU" altLang="ru-RU" sz="24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24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altLang="ru-RU" sz="2400" b="1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ru-RU" altLang="ru-RU" sz="24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равна скорость движения тела?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ru-RU" altLang="ru-RU" sz="24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путь пройдет тело за 8 сек?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1476375" y="2636838"/>
            <a:ext cx="6858000" cy="3929062"/>
          </a:xfrm>
          <a:prstGeom prst="rect">
            <a:avLst/>
          </a:prstGeom>
          <a:solidFill>
            <a:schemeClr val="tx2">
              <a:lumMod val="40000"/>
              <a:lumOff val="60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64" name="Picture 9" descr="D:\WINDOWS\Users\Aida\Рабочий стол\ГЛАВНАЯ МОЯ РАБОЧАЯ\смайлики\194_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429250"/>
            <a:ext cx="8572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5" name="Прямоугольник 73"/>
          <p:cNvSpPr>
            <a:spLocks noChangeArrowheads="1"/>
          </p:cNvSpPr>
          <p:nvPr/>
        </p:nvSpPr>
        <p:spPr bwMode="auto">
          <a:xfrm>
            <a:off x="309563" y="965200"/>
            <a:ext cx="2100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0" smtClean="0">
                <a:solidFill>
                  <a:srgbClr val="C00000"/>
                </a:solidFill>
                <a:cs typeface="Arial" charset="0"/>
              </a:rPr>
              <a:t>Задача  № 1.</a:t>
            </a:r>
          </a:p>
        </p:txBody>
      </p:sp>
    </p:spTree>
    <p:extLst>
      <p:ext uri="{BB962C8B-B14F-4D97-AF65-F5344CB8AC3E}">
        <p14:creationId xmlns:p14="http://schemas.microsoft.com/office/powerpoint/2010/main" val="3671522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643063" y="2928938"/>
            <a:ext cx="6019800" cy="3827462"/>
            <a:chOff x="192" y="144"/>
            <a:chExt cx="3792" cy="2411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92" y="144"/>
              <a:ext cx="3792" cy="2400"/>
              <a:chOff x="192" y="144"/>
              <a:chExt cx="5376" cy="4032"/>
            </a:xfrm>
          </p:grpSpPr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89" name="Line 29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0" name="Line 30"/>
              <p:cNvSpPr>
                <a:spLocks noChangeShapeType="1"/>
              </p:cNvSpPr>
              <p:nvPr/>
            </p:nvSpPr>
            <p:spPr bwMode="auto">
              <a:xfrm>
                <a:off x="449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>
                <a:off x="70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>
                <a:off x="96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3" name="Line 33"/>
              <p:cNvSpPr>
                <a:spLocks noChangeShapeType="1"/>
              </p:cNvSpPr>
              <p:nvPr/>
            </p:nvSpPr>
            <p:spPr bwMode="auto">
              <a:xfrm>
                <a:off x="121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4" name="Line 34"/>
              <p:cNvSpPr>
                <a:spLocks noChangeShapeType="1"/>
              </p:cNvSpPr>
              <p:nvPr/>
            </p:nvSpPr>
            <p:spPr bwMode="auto">
              <a:xfrm>
                <a:off x="147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5" name="Line 35"/>
              <p:cNvSpPr>
                <a:spLocks noChangeShapeType="1"/>
              </p:cNvSpPr>
              <p:nvPr/>
            </p:nvSpPr>
            <p:spPr bwMode="auto">
              <a:xfrm>
                <a:off x="1727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6" name="Line 36"/>
              <p:cNvSpPr>
                <a:spLocks noChangeShapeType="1"/>
              </p:cNvSpPr>
              <p:nvPr/>
            </p:nvSpPr>
            <p:spPr bwMode="auto">
              <a:xfrm>
                <a:off x="198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7" name="Line 37"/>
              <p:cNvSpPr>
                <a:spLocks noChangeShapeType="1"/>
              </p:cNvSpPr>
              <p:nvPr/>
            </p:nvSpPr>
            <p:spPr bwMode="auto">
              <a:xfrm>
                <a:off x="2241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1" name="Line 41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2" name="Line 42"/>
              <p:cNvSpPr>
                <a:spLocks noChangeShapeType="1"/>
              </p:cNvSpPr>
              <p:nvPr/>
            </p:nvSpPr>
            <p:spPr bwMode="auto">
              <a:xfrm>
                <a:off x="3519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3" name="Line 43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4" name="Line 44"/>
              <p:cNvSpPr>
                <a:spLocks noChangeShapeType="1"/>
              </p:cNvSpPr>
              <p:nvPr/>
            </p:nvSpPr>
            <p:spPr bwMode="auto">
              <a:xfrm>
                <a:off x="4033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5" name="Line 45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6" name="Line 46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7" name="Line 47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8" name="Line 48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9" name="Line 49"/>
              <p:cNvSpPr>
                <a:spLocks noChangeShapeType="1"/>
              </p:cNvSpPr>
              <p:nvPr/>
            </p:nvSpPr>
            <p:spPr bwMode="auto">
              <a:xfrm>
                <a:off x="5311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>
              <a:off x="192" y="144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>
              <a:off x="192" y="316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2" name="Line 52"/>
            <p:cNvSpPr>
              <a:spLocks noChangeShapeType="1"/>
            </p:cNvSpPr>
            <p:nvPr/>
          </p:nvSpPr>
          <p:spPr bwMode="auto">
            <a:xfrm>
              <a:off x="192" y="488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>
              <a:off x="192" y="661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>
              <a:off x="192" y="833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192" y="1005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6" name="Line 56"/>
            <p:cNvSpPr>
              <a:spLocks noChangeShapeType="1"/>
            </p:cNvSpPr>
            <p:nvPr/>
          </p:nvSpPr>
          <p:spPr bwMode="auto">
            <a:xfrm>
              <a:off x="192" y="1177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7" name="Line 57"/>
            <p:cNvSpPr>
              <a:spLocks noChangeShapeType="1"/>
            </p:cNvSpPr>
            <p:nvPr/>
          </p:nvSpPr>
          <p:spPr bwMode="auto">
            <a:xfrm>
              <a:off x="192" y="1349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8" name="Line 58"/>
            <p:cNvSpPr>
              <a:spLocks noChangeShapeType="1"/>
            </p:cNvSpPr>
            <p:nvPr/>
          </p:nvSpPr>
          <p:spPr bwMode="auto">
            <a:xfrm>
              <a:off x="192" y="1522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9" name="Line 59"/>
            <p:cNvSpPr>
              <a:spLocks noChangeShapeType="1"/>
            </p:cNvSpPr>
            <p:nvPr/>
          </p:nvSpPr>
          <p:spPr bwMode="auto">
            <a:xfrm>
              <a:off x="192" y="1694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0" name="Line 60"/>
            <p:cNvSpPr>
              <a:spLocks noChangeShapeType="1"/>
            </p:cNvSpPr>
            <p:nvPr/>
          </p:nvSpPr>
          <p:spPr bwMode="auto">
            <a:xfrm>
              <a:off x="192" y="1867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192" y="2039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2" name="Line 62"/>
            <p:cNvSpPr>
              <a:spLocks noChangeShapeType="1"/>
            </p:cNvSpPr>
            <p:nvPr/>
          </p:nvSpPr>
          <p:spPr bwMode="auto">
            <a:xfrm>
              <a:off x="192" y="2211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3" name="Line 63"/>
            <p:cNvSpPr>
              <a:spLocks noChangeShapeType="1"/>
            </p:cNvSpPr>
            <p:nvPr/>
          </p:nvSpPr>
          <p:spPr bwMode="auto">
            <a:xfrm>
              <a:off x="192" y="2383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>
              <a:off x="192" y="2555"/>
              <a:ext cx="3792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459" name="Freeform 66"/>
          <p:cNvSpPr>
            <a:spLocks/>
          </p:cNvSpPr>
          <p:nvPr/>
        </p:nvSpPr>
        <p:spPr bwMode="auto">
          <a:xfrm flipV="1">
            <a:off x="1785938" y="5905500"/>
            <a:ext cx="5929312" cy="46038"/>
          </a:xfrm>
          <a:custGeom>
            <a:avLst/>
            <a:gdLst>
              <a:gd name="T0" fmla="*/ 0 w 4104"/>
              <a:gd name="T1" fmla="*/ 0 h 1"/>
              <a:gd name="T2" fmla="*/ 2147483647 w 4104"/>
              <a:gd name="T3" fmla="*/ 0 h 1"/>
              <a:gd name="T4" fmla="*/ 0 60000 65536"/>
              <a:gd name="T5" fmla="*/ 0 60000 65536"/>
              <a:gd name="T6" fmla="*/ 0 w 4104"/>
              <a:gd name="T7" fmla="*/ 0 h 1"/>
              <a:gd name="T8" fmla="*/ 4104 w 4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04" h="1">
                <a:moveTo>
                  <a:pt x="0" y="0"/>
                </a:moveTo>
                <a:lnTo>
                  <a:pt x="410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0" name="Freeform 67"/>
          <p:cNvSpPr>
            <a:spLocks/>
          </p:cNvSpPr>
          <p:nvPr/>
        </p:nvSpPr>
        <p:spPr bwMode="auto">
          <a:xfrm>
            <a:off x="2765425" y="2786063"/>
            <a:ext cx="46038" cy="3714750"/>
          </a:xfrm>
          <a:custGeom>
            <a:avLst/>
            <a:gdLst>
              <a:gd name="T0" fmla="*/ 2147483647 w 8"/>
              <a:gd name="T1" fmla="*/ 2147483647 h 2688"/>
              <a:gd name="T2" fmla="*/ 0 w 8"/>
              <a:gd name="T3" fmla="*/ 0 h 2688"/>
              <a:gd name="T4" fmla="*/ 0 60000 65536"/>
              <a:gd name="T5" fmla="*/ 0 60000 65536"/>
              <a:gd name="T6" fmla="*/ 0 w 8"/>
              <a:gd name="T7" fmla="*/ 0 h 2688"/>
              <a:gd name="T8" fmla="*/ 8 w 8"/>
              <a:gd name="T9" fmla="*/ 2688 h 26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688">
                <a:moveTo>
                  <a:pt x="8" y="268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1" name="TextBox 43"/>
          <p:cNvSpPr txBox="1">
            <a:spLocks noChangeArrowheads="1"/>
          </p:cNvSpPr>
          <p:nvPr/>
        </p:nvSpPr>
        <p:spPr bwMode="auto">
          <a:xfrm>
            <a:off x="2428875" y="6000750"/>
            <a:ext cx="38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0</a:t>
            </a:r>
          </a:p>
        </p:txBody>
      </p:sp>
      <p:sp>
        <p:nvSpPr>
          <p:cNvPr id="19462" name="TextBox 44"/>
          <p:cNvSpPr txBox="1">
            <a:spLocks noChangeArrowheads="1"/>
          </p:cNvSpPr>
          <p:nvPr/>
        </p:nvSpPr>
        <p:spPr bwMode="auto">
          <a:xfrm>
            <a:off x="2000250" y="5214938"/>
            <a:ext cx="684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0,2</a:t>
            </a:r>
          </a:p>
        </p:txBody>
      </p:sp>
      <p:sp>
        <p:nvSpPr>
          <p:cNvPr id="19463" name="TextBox 45"/>
          <p:cNvSpPr txBox="1">
            <a:spLocks noChangeArrowheads="1"/>
          </p:cNvSpPr>
          <p:nvPr/>
        </p:nvSpPr>
        <p:spPr bwMode="auto">
          <a:xfrm>
            <a:off x="1928813" y="4572000"/>
            <a:ext cx="684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0,4</a:t>
            </a:r>
          </a:p>
        </p:txBody>
      </p:sp>
      <p:sp>
        <p:nvSpPr>
          <p:cNvPr id="19464" name="TextBox 46"/>
          <p:cNvSpPr txBox="1">
            <a:spLocks noChangeArrowheads="1"/>
          </p:cNvSpPr>
          <p:nvPr/>
        </p:nvSpPr>
        <p:spPr bwMode="auto">
          <a:xfrm>
            <a:off x="1928813" y="4071938"/>
            <a:ext cx="684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0,6</a:t>
            </a:r>
          </a:p>
        </p:txBody>
      </p:sp>
      <p:sp>
        <p:nvSpPr>
          <p:cNvPr id="19465" name="TextBox 48"/>
          <p:cNvSpPr txBox="1">
            <a:spLocks noChangeArrowheads="1"/>
          </p:cNvSpPr>
          <p:nvPr/>
        </p:nvSpPr>
        <p:spPr bwMode="auto">
          <a:xfrm>
            <a:off x="1928813" y="3000375"/>
            <a:ext cx="684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1,0</a:t>
            </a:r>
          </a:p>
        </p:txBody>
      </p:sp>
      <p:sp>
        <p:nvSpPr>
          <p:cNvPr id="19466" name="TextBox 49"/>
          <p:cNvSpPr txBox="1">
            <a:spLocks noChangeArrowheads="1"/>
          </p:cNvSpPr>
          <p:nvPr/>
        </p:nvSpPr>
        <p:spPr bwMode="auto">
          <a:xfrm>
            <a:off x="1714500" y="2500313"/>
            <a:ext cx="115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</a:t>
            </a:r>
            <a:r>
              <a:rPr lang="en-US" altLang="ru-RU" sz="2800" b="1" smtClean="0">
                <a:solidFill>
                  <a:srgbClr val="C00000"/>
                </a:solidFill>
                <a:cs typeface="Arial" charset="0"/>
              </a:rPr>
              <a:t>, </a:t>
            </a:r>
            <a:r>
              <a:rPr lang="ru-RU" altLang="ru-RU" sz="2800" b="1" smtClean="0">
                <a:solidFill>
                  <a:srgbClr val="C00000"/>
                </a:solidFill>
                <a:cs typeface="Arial" charset="0"/>
              </a:rPr>
              <a:t>м</a:t>
            </a:r>
            <a:r>
              <a:rPr lang="en-US" altLang="ru-RU" sz="2800" b="1" smtClean="0">
                <a:solidFill>
                  <a:srgbClr val="C00000"/>
                </a:solidFill>
                <a:cs typeface="Arial" charset="0"/>
              </a:rPr>
              <a:t>/c</a:t>
            </a:r>
            <a:endParaRPr lang="ru-RU" altLang="ru-RU" sz="2800" b="1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9467" name="TextBox 50"/>
          <p:cNvSpPr txBox="1">
            <a:spLocks noChangeArrowheads="1"/>
          </p:cNvSpPr>
          <p:nvPr/>
        </p:nvSpPr>
        <p:spPr bwMode="auto">
          <a:xfrm>
            <a:off x="3500438" y="6000750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3</a:t>
            </a:r>
          </a:p>
        </p:txBody>
      </p:sp>
      <p:sp>
        <p:nvSpPr>
          <p:cNvPr id="19468" name="TextBox 51"/>
          <p:cNvSpPr txBox="1">
            <a:spLocks noChangeArrowheads="1"/>
          </p:cNvSpPr>
          <p:nvPr/>
        </p:nvSpPr>
        <p:spPr bwMode="auto">
          <a:xfrm>
            <a:off x="4357688" y="6000750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6</a:t>
            </a:r>
          </a:p>
        </p:txBody>
      </p:sp>
      <p:sp>
        <p:nvSpPr>
          <p:cNvPr id="19469" name="TextBox 52"/>
          <p:cNvSpPr txBox="1">
            <a:spLocks noChangeArrowheads="1"/>
          </p:cNvSpPr>
          <p:nvPr/>
        </p:nvSpPr>
        <p:spPr bwMode="auto">
          <a:xfrm>
            <a:off x="5286375" y="6000750"/>
            <a:ext cx="38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9</a:t>
            </a:r>
          </a:p>
        </p:txBody>
      </p:sp>
      <p:sp>
        <p:nvSpPr>
          <p:cNvPr id="19470" name="TextBox 53"/>
          <p:cNvSpPr txBox="1">
            <a:spLocks noChangeArrowheads="1"/>
          </p:cNvSpPr>
          <p:nvPr/>
        </p:nvSpPr>
        <p:spPr bwMode="auto">
          <a:xfrm>
            <a:off x="6000750" y="6000750"/>
            <a:ext cx="585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12</a:t>
            </a:r>
          </a:p>
        </p:txBody>
      </p:sp>
      <p:sp>
        <p:nvSpPr>
          <p:cNvPr id="19471" name="TextBox 54"/>
          <p:cNvSpPr txBox="1">
            <a:spLocks noChangeArrowheads="1"/>
          </p:cNvSpPr>
          <p:nvPr/>
        </p:nvSpPr>
        <p:spPr bwMode="auto">
          <a:xfrm>
            <a:off x="6929438" y="6000750"/>
            <a:ext cx="585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15</a:t>
            </a:r>
          </a:p>
        </p:txBody>
      </p:sp>
      <p:sp>
        <p:nvSpPr>
          <p:cNvPr id="19472" name="TextBox 55"/>
          <p:cNvSpPr txBox="1">
            <a:spLocks noChangeArrowheads="1"/>
          </p:cNvSpPr>
          <p:nvPr/>
        </p:nvSpPr>
        <p:spPr bwMode="auto">
          <a:xfrm>
            <a:off x="7572375" y="5857875"/>
            <a:ext cx="723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3600" b="1" smtClean="0">
                <a:solidFill>
                  <a:srgbClr val="C00000"/>
                </a:solidFill>
                <a:cs typeface="Arial" charset="0"/>
              </a:rPr>
              <a:t>t,c</a:t>
            </a:r>
            <a:endParaRPr lang="ru-RU" altLang="ru-RU" sz="3600" b="1" smtClean="0">
              <a:solidFill>
                <a:srgbClr val="C00000"/>
              </a:solidFill>
              <a:cs typeface="Arial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2786063" y="4572000"/>
            <a:ext cx="4572000" cy="1746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3606800" y="5894388"/>
            <a:ext cx="73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464050" y="5894388"/>
            <a:ext cx="730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5322094" y="5893594"/>
            <a:ext cx="73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6179344" y="5893594"/>
            <a:ext cx="73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7036594" y="5893594"/>
            <a:ext cx="73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 flipV="1">
            <a:off x="2786063" y="3214688"/>
            <a:ext cx="714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 flipV="1">
            <a:off x="2786063" y="3738563"/>
            <a:ext cx="714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 flipV="1">
            <a:off x="2786063" y="4286250"/>
            <a:ext cx="7143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 flipV="1">
            <a:off x="2786063" y="4857750"/>
            <a:ext cx="7143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 flipV="1">
            <a:off x="2786063" y="5368925"/>
            <a:ext cx="7143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>
            <a:spLocks noChangeArrowheads="1"/>
          </p:cNvSpPr>
          <p:nvPr/>
        </p:nvSpPr>
        <p:spPr bwMode="auto">
          <a:xfrm rot="-793976">
            <a:off x="339725" y="1031875"/>
            <a:ext cx="27813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rgbClr val="C00000"/>
                </a:solidFill>
                <a:cs typeface="Arial" charset="0"/>
              </a:rPr>
              <a:t>Ответы к № 1.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rgbClr val="C00000"/>
                </a:solidFill>
                <a:cs typeface="Arial" charset="0"/>
              </a:rPr>
              <a:t>Проверим себя.</a:t>
            </a:r>
          </a:p>
        </p:txBody>
      </p:sp>
      <p:sp>
        <p:nvSpPr>
          <p:cNvPr id="75" name="Прямоугольник 74"/>
          <p:cNvSpPr/>
          <p:nvPr/>
        </p:nvSpPr>
        <p:spPr>
          <a:xfrm rot="19904772">
            <a:off x="-19050" y="931863"/>
            <a:ext cx="289401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19486" name="TextBox 75"/>
          <p:cNvSpPr txBox="1">
            <a:spLocks noChangeArrowheads="1"/>
          </p:cNvSpPr>
          <p:nvPr/>
        </p:nvSpPr>
        <p:spPr bwMode="auto">
          <a:xfrm>
            <a:off x="1928813" y="3571875"/>
            <a:ext cx="684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smtClean="0">
                <a:solidFill>
                  <a:srgbClr val="000000"/>
                </a:solidFill>
                <a:cs typeface="Arial" charset="0"/>
              </a:rPr>
              <a:t>0,</a:t>
            </a:r>
            <a:r>
              <a:rPr lang="en-US" altLang="ru-RU" sz="2800" b="1" i="0" smtClean="0">
                <a:solidFill>
                  <a:srgbClr val="000000"/>
                </a:solidFill>
                <a:cs typeface="Arial" charset="0"/>
              </a:rPr>
              <a:t>8</a:t>
            </a:r>
            <a:endParaRPr lang="ru-RU" altLang="ru-RU" sz="2800" b="1" i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361886" y="900037"/>
            <a:ext cx="542925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Равномерное движение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3м,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0,5 м/с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>
            <a:endCxn id="87" idx="3"/>
          </p:cNvCxnSpPr>
          <p:nvPr/>
        </p:nvCxnSpPr>
        <p:spPr>
          <a:xfrm>
            <a:off x="1785938" y="4500563"/>
            <a:ext cx="949325" cy="8731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 rot="20048555">
            <a:off x="195263" y="4530725"/>
            <a:ext cx="1830387" cy="46196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 = 0,5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/c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7" name="Овал 86"/>
          <p:cNvSpPr/>
          <p:nvPr/>
        </p:nvSpPr>
        <p:spPr>
          <a:xfrm>
            <a:off x="2714625" y="4500563"/>
            <a:ext cx="142875" cy="10318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2714625" y="5883275"/>
            <a:ext cx="142875" cy="1031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071563" y="2714625"/>
            <a:ext cx="7143750" cy="3857625"/>
          </a:xfrm>
          <a:prstGeom prst="rect">
            <a:avLst/>
          </a:prstGeom>
          <a:solidFill>
            <a:schemeClr val="tx2">
              <a:lumMod val="40000"/>
              <a:lumOff val="60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93" name="Picture 9" descr="D:\WINDOWS\Users\Aida\Рабочий стол\ГЛАВНАЯ МОЯ РАБОЧАЯ\смайлики\194_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643563"/>
            <a:ext cx="85725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989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81" grpId="0" animBg="1"/>
      <p:bldP spid="87" grpId="0" animBg="1"/>
      <p:bldP spid="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7" y="381000"/>
            <a:ext cx="7489527" cy="1031776"/>
          </a:xfrm>
        </p:spPr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23719" y="1642622"/>
            <a:ext cx="5906601" cy="4454261"/>
            <a:chOff x="5702" y="6451"/>
            <a:chExt cx="3519" cy="3885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98" t="15417" r="38359" b="38330"/>
            <a:stretch>
              <a:fillRect/>
            </a:stretch>
          </p:blipFill>
          <p:spPr bwMode="auto">
            <a:xfrm>
              <a:off x="5702" y="6451"/>
              <a:ext cx="3255" cy="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6002" y="6546"/>
              <a:ext cx="462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S, </a:t>
              </a:r>
              <a:r>
                <a:rPr kumimoji="0" lang="ru-RU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м</a:t>
              </a:r>
              <a:endPara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8705" y="9265"/>
              <a:ext cx="516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t, c</a:t>
              </a:r>
              <a:endPara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6084168" y="2492896"/>
            <a:ext cx="2808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 smtClean="0">
                <a:solidFill>
                  <a:srgbClr val="1C1C1C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графику пути определите</a:t>
            </a:r>
            <a:r>
              <a:rPr lang="ru-RU" sz="2400" b="1" dirty="0">
                <a:solidFill>
                  <a:srgbClr val="1C1C1C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какое из тел будут иметь большую скорость и чему равны скорости движения тел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5023635"/>
            <a:ext cx="280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endParaRPr lang="ru-RU" sz="2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1,6м/с 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</a:t>
            </a:r>
          </a:p>
        </p:txBody>
      </p:sp>
    </p:spTree>
    <p:extLst>
      <p:ext uri="{BB962C8B-B14F-4D97-AF65-F5344CB8AC3E}">
        <p14:creationId xmlns:p14="http://schemas.microsoft.com/office/powerpoint/2010/main" val="358208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45"/>
          <p:cNvSpPr>
            <a:spLocks noChangeArrowheads="1"/>
          </p:cNvSpPr>
          <p:nvPr/>
        </p:nvSpPr>
        <p:spPr bwMode="auto">
          <a:xfrm>
            <a:off x="1331913" y="401638"/>
            <a:ext cx="7056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Физкультминутка</a:t>
            </a:r>
            <a:r>
              <a:rPr lang="ru-RU" sz="4800" b="1" i="1" dirty="0">
                <a:solidFill>
                  <a:srgbClr val="F2FD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4800" b="1" i="1" dirty="0">
              <a:solidFill>
                <a:srgbClr val="F2FDF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04800" y="1143000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Раз. </a:t>
            </a: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Подняться, потянуться.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Два. </a:t>
            </a: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Согнуться, разогнуться.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Три. </a:t>
            </a: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ладоши три хлопка.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Головою три кивка.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четыре руки шире-е-е.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Пять, шесть. </a:t>
            </a: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 сесть.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Семь, восемь. </a:t>
            </a: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Лень отбросим!!! </a:t>
            </a:r>
            <a:endParaRPr lang="en-US" sz="40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3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2350" cy="1032570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экспериментальных задач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916832"/>
            <a:ext cx="8642350" cy="468052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скорости падающего тела.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скорости модели автомобиля.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скорости написания слова «траектория».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группа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скорости движения воздушного   пузырька.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Учимся оформлять </a:t>
            </a:r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задачи!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183906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Прочитай внимательно задачу.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Сделай краткую запись условия задачи, применяя обозначения физических величин.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Запиши, используя обозначения, какую физическую величину нужно найти.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Переведи единицы измерения физических величин в СИ.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Запиши формулу нахождения неизвестной величины.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Подставь соответствующие данные в формулу.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Найди значение полученного выражения.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Проанализируй полученное значение.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Запиши ответ.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73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32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32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32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sz="3200" b="1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</a:t>
            </a:r>
            <a:r>
              <a:rPr lang="ru-RU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чёрный стриж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пролетает во сне,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его скорость 150 км</a:t>
            </a:r>
            <a:r>
              <a:rPr 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ч, а сон длится 5с</a:t>
            </a:r>
            <a:r>
              <a:rPr 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1\Desktop\23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3590"/>
            <a:ext cx="3528392" cy="41478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9616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голубь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1\Desktop\69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03804"/>
            <a:ext cx="4824536" cy="35862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2" descr="C:\Users\Admin\Desktop\5f2004cdf3855a119c3e6f6b660dd18b_i-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3"/>
          <a:stretch/>
        </p:blipFill>
        <p:spPr bwMode="auto">
          <a:xfrm>
            <a:off x="5448266" y="1988840"/>
            <a:ext cx="3288231" cy="2631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59632" y="4890042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сколько часов непрерывного полёта почтовый голубь доставит письмо адресату, находящемуся на расстоянии 250 км, если его скорость 100 км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8266" y="1556792"/>
            <a:ext cx="3444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 почтовому голубю</a:t>
            </a:r>
            <a:endParaRPr lang="ru-RU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Пароход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«Святой Тихон Задонский»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sz="24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ru-RU" b="1" i="1" dirty="0" smtClean="0">
              <a:solidFill>
                <a:srgbClr val="000000"/>
              </a:solidFill>
              <a:latin typeface="trebuchet ms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1861 г.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реке Лена появился первый пароход «Святой Тихон Задонский», построенный в 1858 г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далеко мог уплыть </a:t>
            </a:r>
            <a:r>
              <a:rPr lang="ru-RU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пароход </a:t>
            </a:r>
            <a:r>
              <a:rPr lang="ru-RU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5 часов пути, если его скорость была 8 км/ч?</a:t>
            </a:r>
          </a:p>
          <a:p>
            <a:endParaRPr lang="ru-RU" dirty="0"/>
          </a:p>
        </p:txBody>
      </p:sp>
      <p:pic>
        <p:nvPicPr>
          <p:cNvPr id="5" name="Рисунок 4" descr="http://www.lorp.ru/sites/default/files/tih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688632" cy="38164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752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381000"/>
            <a:ext cx="8642350" cy="887760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свою работу 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следующей шкале: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6768752" cy="457242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2800" b="1" dirty="0"/>
              <a:t> 24 -27 баллов     оценка «5»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     19 -  23               </a:t>
            </a:r>
            <a:r>
              <a:rPr lang="ru-RU" sz="2800" b="1" dirty="0" smtClean="0"/>
              <a:t> </a:t>
            </a:r>
            <a:r>
              <a:rPr lang="ru-RU" sz="2800" b="1" dirty="0"/>
              <a:t>оценка «4»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     </a:t>
            </a:r>
            <a:r>
              <a:rPr lang="ru-RU" sz="2800" b="1" dirty="0" smtClean="0"/>
              <a:t>12-18                   </a:t>
            </a:r>
            <a:r>
              <a:rPr lang="ru-RU" sz="2800" b="1" dirty="0"/>
              <a:t>оценка «3»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 менее     12            </a:t>
            </a:r>
            <a:r>
              <a:rPr lang="ru-RU" sz="2800" b="1" dirty="0" smtClean="0"/>
              <a:t> </a:t>
            </a:r>
            <a:r>
              <a:rPr lang="ru-RU" sz="2800" b="1" dirty="0"/>
              <a:t>оценка «2»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 </a:t>
            </a:r>
            <a:r>
              <a:rPr lang="ru-RU" sz="2800" b="1" dirty="0" smtClean="0"/>
              <a:t>кто работал на «5»?</a:t>
            </a:r>
          </a:p>
          <a:p>
            <a:pPr marL="0" indent="0">
              <a:buNone/>
            </a:pPr>
            <a:r>
              <a:rPr lang="ru-RU" sz="2800" b="1" dirty="0">
                <a:ea typeface="Calibri"/>
                <a:cs typeface="Times New Roman"/>
              </a:rPr>
              <a:t> </a:t>
            </a:r>
            <a:r>
              <a:rPr lang="ru-RU" sz="2800" b="1" dirty="0" smtClean="0">
                <a:ea typeface="Calibri"/>
                <a:cs typeface="Times New Roman"/>
              </a:rPr>
              <a:t>                      на   «4»?</a:t>
            </a:r>
          </a:p>
          <a:p>
            <a:pPr marL="0" indent="0">
              <a:buNone/>
            </a:pPr>
            <a:r>
              <a:rPr lang="ru-RU" sz="2800" b="1" dirty="0" smtClean="0">
                <a:ea typeface="Calibri"/>
                <a:cs typeface="Times New Roman"/>
              </a:rPr>
              <a:t>                        Молодцы!</a:t>
            </a:r>
            <a:endParaRPr lang="ru-RU" sz="2800" dirty="0">
              <a:ea typeface="Calibri"/>
              <a:cs typeface="Times New Roman"/>
            </a:endParaRP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451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 правильную дорогу: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412776"/>
            <a:ext cx="6696744" cy="3732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                           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S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t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м/с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V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М</a:t>
            </a:r>
            <a:r>
              <a:rPr lang="ru-RU" sz="2000" b="1" baseline="30000" dirty="0">
                <a:latin typeface="Times New Roman"/>
                <a:ea typeface="Calibri"/>
                <a:cs typeface="Times New Roman"/>
              </a:rPr>
              <a:t>3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085184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 стрелкой название физической величины с её обозначением и единицей измерения.</a:t>
            </a:r>
            <a:endParaRPr lang="ru-RU" sz="2800" b="1" dirty="0">
              <a:solidFill>
                <a:srgbClr val="33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475656" y="333375"/>
            <a:ext cx="6552728" cy="791370"/>
          </a:xfrm>
        </p:spPr>
        <p:txBody>
          <a:bodyPr/>
          <a:lstStyle/>
          <a:p>
            <a:r>
              <a:rPr lang="ru-RU" alt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</a:t>
            </a:r>
            <a:r>
              <a:rPr lang="ru-RU" alt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endParaRPr lang="ru-RU" altLang="ru-RU" sz="4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755650" y="1484784"/>
            <a:ext cx="7561263" cy="486045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675"/>
              </a:spcAft>
              <a:buNone/>
            </a:pPr>
            <a:r>
              <a:rPr lang="ru-RU" sz="2800" b="1" i="1" dirty="0">
                <a:solidFill>
                  <a:srgbClr val="3333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</a:t>
            </a:r>
            <a:r>
              <a:rPr lang="ru-RU" sz="2800" b="1" i="1" dirty="0" smtClean="0">
                <a:solidFill>
                  <a:srgbClr val="3333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выбор:</a:t>
            </a: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Определить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скорость написания своего </a:t>
            </a: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имени используя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только </a:t>
            </a: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нитку, линейку и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секундомер</a:t>
            </a: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Оформить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работы. </a:t>
            </a:r>
          </a:p>
          <a:p>
            <a:pPr marL="0" indent="0">
              <a:lnSpc>
                <a:spcPct val="115000"/>
              </a:lnSpc>
              <a:spcAft>
                <a:spcPts val="675"/>
              </a:spcAft>
              <a:buNone/>
            </a:pP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(имя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писать в высоту 3–4 клеток) </a:t>
            </a:r>
            <a:endParaRPr lang="ru-RU" sz="2800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Найти в сказках эпизоды, в которых говорится о движении, и придумать задачи на расчет пути и времени движения</a:t>
            </a:r>
            <a:endParaRPr lang="ru-RU" sz="2800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8544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5976665" cy="1008112"/>
          </a:xfrm>
        </p:spPr>
        <p:txBody>
          <a:bodyPr/>
          <a:lstStyle/>
          <a:p>
            <a:pPr lvl="0" eaLnBrk="1" hangingPunct="1"/>
            <a: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altLang="ru-RU" sz="4800" kern="1200" dirty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ru-RU" altLang="ru-RU" sz="4800" kern="1200" dirty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altLang="ru-RU" sz="4800" kern="1200" dirty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ru-RU" altLang="ru-RU" sz="4800" kern="1200" dirty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altLang="ru-RU" sz="4800" kern="1200" dirty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ru-RU" altLang="ru-RU" sz="4800" kern="1200" dirty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ru-RU" altLang="ru-RU" sz="4800" kern="1200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altLang="ru-RU" sz="4800" kern="1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altLang="ru-RU" sz="4800" kern="1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altLang="ru-RU" sz="40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altLang="ru-RU" sz="40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УРОКЕ:</a:t>
            </a:r>
            <a:r>
              <a:rPr lang="ru-RU" altLang="ru-RU" sz="4800" b="0" kern="1200" dirty="0">
                <a:solidFill>
                  <a:srgbClr val="00B050"/>
                </a:solidFill>
                <a:latin typeface="Calibri"/>
              </a:rPr>
              <a:t/>
            </a:r>
            <a:br>
              <a:rPr lang="ru-RU" altLang="ru-RU" sz="4800" b="0" kern="1200" dirty="0">
                <a:solidFill>
                  <a:srgbClr val="00B050"/>
                </a:solidFill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altLang="ru-RU" sz="3600" kern="12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36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больше всего удалось…</a:t>
            </a:r>
          </a:p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altLang="ru-RU" sz="36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600" b="1" kern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могу себя похвалить… </a:t>
            </a:r>
          </a:p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altLang="ru-RU" sz="3600" b="1" kern="12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Мне было интересно….</a:t>
            </a:r>
          </a:p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altLang="ru-RU" sz="36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Мне было трудно…</a:t>
            </a:r>
          </a:p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altLang="ru-RU" sz="36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600" b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хочу сказать спасибо…</a:t>
            </a:r>
          </a:p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altLang="ru-RU" sz="36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Мне захотелось…</a:t>
            </a:r>
          </a:p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altLang="ru-RU" sz="3600" b="1" kern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 понял, что…</a:t>
            </a:r>
            <a:endParaRPr lang="ru-RU" dirty="0"/>
          </a:p>
        </p:txBody>
      </p:sp>
      <p:pic>
        <p:nvPicPr>
          <p:cNvPr id="4" name="Picture 282" descr="MCj04280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8571">
            <a:off x="5669774" y="2505962"/>
            <a:ext cx="333498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7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175"/>
            <a:ext cx="8785225" cy="6594475"/>
          </a:xfrm>
        </p:spPr>
        <p:txBody>
          <a:bodyPr anchor="ctr"/>
          <a:lstStyle/>
          <a:p>
            <a:pPr>
              <a:defRPr/>
            </a:pP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Вот, закончился урок,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Знания пошли вам впрок.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Я хочу совет вам дать: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Надо физику-то знать,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Чтоб задачи все решались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 ответы получались,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 тогда оценку «пять»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Будешь на уроках получать.</a:t>
            </a:r>
          </a:p>
        </p:txBody>
      </p:sp>
    </p:spTree>
    <p:extLst>
      <p:ext uri="{BB962C8B-B14F-4D97-AF65-F5344CB8AC3E}">
        <p14:creationId xmlns:p14="http://schemas.microsoft.com/office/powerpoint/2010/main" val="1538704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68450" y="2420938"/>
            <a:ext cx="6015038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Спасибо за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урок!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Счастливого пути по дорогам страны знаний.</a:t>
            </a:r>
          </a:p>
        </p:txBody>
      </p:sp>
      <p:pic>
        <p:nvPicPr>
          <p:cNvPr id="26627" name="Рисунок 7" descr="eleve_prof-0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381" y="357188"/>
            <a:ext cx="1915582" cy="12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29" name="Группа 15"/>
          <p:cNvGrpSpPr>
            <a:grpSpLocks/>
          </p:cNvGrpSpPr>
          <p:nvPr/>
        </p:nvGrpSpPr>
        <p:grpSpPr bwMode="auto">
          <a:xfrm>
            <a:off x="539551" y="4365104"/>
            <a:ext cx="7923411" cy="1872207"/>
            <a:chOff x="2059568" y="4609450"/>
            <a:chExt cx="4940682" cy="704850"/>
          </a:xfrm>
        </p:grpSpPr>
        <p:pic>
          <p:nvPicPr>
            <p:cNvPr id="26630" name="Picture 2" descr="E:\Documents and Settings\Aida\Рабочий стол\15T3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7818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1" name="Picture 3" descr="E:\Documents and Settings\Aida\Рабочий стол\15T2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4922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2" name="Picture 4" descr="E:\Documents and Settings\Aida\Рабочий стол\15T5.GIF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2000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3" name="Picture 5" descr="E:\Documents and Settings\Aida\Рабочий стол\15T6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9568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4208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 правильную дорогу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412776"/>
            <a:ext cx="6696744" cy="3732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                           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S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t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м/с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V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</a:t>
            </a:r>
            <a:r>
              <a:rPr lang="ru-RU" sz="2000" b="1" baseline="30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</a:t>
            </a:r>
            <a:endParaRPr lang="ru-RU" sz="20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67744" y="1700808"/>
            <a:ext cx="2520280" cy="8640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788024" y="1772816"/>
            <a:ext cx="2304256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411760" y="2564904"/>
            <a:ext cx="2196244" cy="864096"/>
          </a:xfrm>
          <a:prstGeom prst="straightConnector1">
            <a:avLst/>
          </a:prstGeom>
          <a:ln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788024" y="2564904"/>
            <a:ext cx="2304256" cy="864096"/>
          </a:xfrm>
          <a:prstGeom prst="straightConnector1">
            <a:avLst/>
          </a:prstGeom>
          <a:ln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88362" y="4268755"/>
            <a:ext cx="0" cy="24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860032" y="4221088"/>
            <a:ext cx="230425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492118" y="3429778"/>
            <a:ext cx="2196244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915816" y="1772816"/>
            <a:ext cx="1584176" cy="250810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688362" y="1772816"/>
            <a:ext cx="2403918" cy="165618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024" descr="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687" y="4869160"/>
            <a:ext cx="3075489" cy="156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850262" cy="744538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Выпиши номера правильных формул: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916832"/>
            <a:ext cx="8642350" cy="4428406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                      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S/t                        </a:t>
            </a:r>
          </a:p>
          <a:p>
            <a:pPr marL="0" indent="0">
              <a:buNone/>
            </a:pP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3.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t=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                          </a:t>
            </a:r>
          </a:p>
          <a:p>
            <a:pPr marL="0" indent="0">
              <a:buNone/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t= S/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   </a:t>
            </a:r>
          </a:p>
          <a:p>
            <a:pPr marL="0" indent="0">
              <a:buNone/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5.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S=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/t                          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0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850262" cy="744538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Выпиши номера правильных формул: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916832"/>
            <a:ext cx="8642350" cy="4428406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                       +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S/t                        +</a:t>
            </a:r>
          </a:p>
          <a:p>
            <a:pPr marL="0" indent="0">
              <a:buNone/>
            </a:pP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3. t=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                          -</a:t>
            </a:r>
          </a:p>
          <a:p>
            <a:pPr marL="0" indent="0">
              <a:buNone/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4. t= S/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   +</a:t>
            </a:r>
          </a:p>
          <a:p>
            <a:pPr marL="0" indent="0">
              <a:buNone/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5.S=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/t                            -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8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3143250" y="3929063"/>
            <a:ext cx="2428875" cy="221456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0063" y="3929063"/>
            <a:ext cx="2428875" cy="221456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Блок-схема: извлечение 5"/>
          <p:cNvSpPr/>
          <p:nvPr/>
        </p:nvSpPr>
        <p:spPr>
          <a:xfrm>
            <a:off x="6286500" y="1500188"/>
            <a:ext cx="1571625" cy="3643312"/>
          </a:xfrm>
          <a:prstGeom prst="flowChartExtract">
            <a:avLst/>
          </a:prstGeom>
          <a:solidFill>
            <a:schemeClr val="accent5">
              <a:alpha val="52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3" name="Блок-схема: ручной ввод 22"/>
          <p:cNvSpPr/>
          <p:nvPr/>
        </p:nvSpPr>
        <p:spPr>
          <a:xfrm rot="5400000" flipV="1">
            <a:off x="6072188" y="5143500"/>
            <a:ext cx="1000125" cy="1000125"/>
          </a:xfrm>
          <a:prstGeom prst="flowChartManualInpu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4" name="Блок-схема: ручной ввод 23"/>
          <p:cNvSpPr/>
          <p:nvPr/>
        </p:nvSpPr>
        <p:spPr>
          <a:xfrm rot="5400000">
            <a:off x="7072313" y="5143500"/>
            <a:ext cx="1000125" cy="1000125"/>
          </a:xfrm>
          <a:prstGeom prst="flowChartManualInpu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6563" y="3714750"/>
            <a:ext cx="544512" cy="120015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7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86625" y="5000625"/>
            <a:ext cx="398463" cy="101600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2"/>
          <p:cNvSpPr txBox="1">
            <a:spLocks noChangeArrowheads="1"/>
          </p:cNvSpPr>
          <p:nvPr/>
        </p:nvSpPr>
        <p:spPr bwMode="auto">
          <a:xfrm>
            <a:off x="1835696" y="320675"/>
            <a:ext cx="6984454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для запоминания формул расчёта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i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v, t, S </a:t>
            </a:r>
            <a:r>
              <a:rPr lang="ru-RU" altLang="ru-RU" sz="2800" b="1" i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равномерном движении</a:t>
            </a:r>
            <a:r>
              <a:rPr lang="en-US" altLang="ru-RU" sz="2800" b="1" i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b="1" i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1785938" y="2500313"/>
          <a:ext cx="25876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" name="Equation" r:id="rId4" imgW="494870" imgH="177646" progId="Equation.3">
                  <p:embed/>
                </p:oleObj>
              </mc:Choice>
              <mc:Fallback>
                <p:oleObj name="Equation" r:id="rId4" imgW="4948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500313"/>
                        <a:ext cx="258762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785813" y="4071938"/>
          <a:ext cx="1901825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Equation" r:id="rId6" imgW="406048" imgH="393359" progId="Equation.3">
                  <p:embed/>
                </p:oleObj>
              </mc:Choice>
              <mc:Fallback>
                <p:oleObj name="Equation" r:id="rId6" imgW="406048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071938"/>
                        <a:ext cx="1901825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3429000" y="4071938"/>
          <a:ext cx="1714500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" name="Equation" r:id="rId8" imgW="368140" imgH="393529" progId="Equation.3">
                  <p:embed/>
                </p:oleObj>
              </mc:Choice>
              <mc:Fallback>
                <p:oleObj name="Equation" r:id="rId8" imgW="36814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071938"/>
                        <a:ext cx="1714500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8"/>
          <p:cNvGraphicFramePr>
            <a:graphicFrameLocks noChangeAspect="1"/>
          </p:cNvGraphicFramePr>
          <p:nvPr/>
        </p:nvGraphicFramePr>
        <p:xfrm>
          <a:off x="6357938" y="5357813"/>
          <a:ext cx="5254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" name="Equation" r:id="rId10" imgW="126835" imgH="139518" progId="Equation.3">
                  <p:embed/>
                </p:oleObj>
              </mc:Choice>
              <mc:Fallback>
                <p:oleObj name="Equation" r:id="rId10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5357813"/>
                        <a:ext cx="525462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1571625" y="2428875"/>
            <a:ext cx="3000375" cy="1071563"/>
          </a:xfrm>
          <a:prstGeom prst="rect">
            <a:avLst/>
          </a:prstGeom>
          <a:solidFill>
            <a:schemeClr val="accent5">
              <a:lumMod val="90000"/>
              <a:alpha val="34000"/>
            </a:schemeClr>
          </a:solidFill>
          <a:ln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375" name="TextBox 36"/>
          <p:cNvSpPr txBox="1">
            <a:spLocks noChangeArrowheads="1"/>
          </p:cNvSpPr>
          <p:nvPr/>
        </p:nvSpPr>
        <p:spPr bwMode="auto">
          <a:xfrm>
            <a:off x="1924050" y="1336675"/>
            <a:ext cx="2128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Запомни!</a:t>
            </a:r>
          </a:p>
        </p:txBody>
      </p:sp>
    </p:spTree>
    <p:extLst>
      <p:ext uri="{BB962C8B-B14F-4D97-AF65-F5344CB8AC3E}">
        <p14:creationId xmlns:p14="http://schemas.microsoft.com/office/powerpoint/2010/main" val="1238637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6" grpId="0" animBg="1"/>
      <p:bldP spid="6" grpId="1" animBg="1"/>
      <p:bldP spid="6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1519742" y="357188"/>
            <a:ext cx="73801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единиц измерения в СИ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25932"/>
              </p:ext>
            </p:extLst>
          </p:nvPr>
        </p:nvGraphicFramePr>
        <p:xfrm>
          <a:off x="1357313" y="1928813"/>
          <a:ext cx="6815136" cy="319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29"/>
                <a:gridCol w="2524226"/>
                <a:gridCol w="2553485"/>
                <a:gridCol w="1009296"/>
              </a:tblGrid>
              <a:tr h="639989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i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км/ч</a:t>
                      </a:r>
                      <a:endParaRPr lang="ru-RU" sz="3200" b="1" i="0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i="0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м/с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989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i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360 км</a:t>
                      </a:r>
                      <a:endParaRPr lang="ru-RU" sz="3200" b="1" i="0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i="0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989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i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 ч</a:t>
                      </a:r>
                      <a:endParaRPr lang="ru-RU" sz="3200" b="1" i="0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i="0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989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i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 мм</a:t>
                      </a:r>
                      <a:endParaRPr lang="ru-RU" sz="3200" b="1" i="0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i="0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989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i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км/мин</a:t>
                      </a:r>
                      <a:endParaRPr lang="ru-RU" sz="3200" b="1" i="0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i="0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м/с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85" name="TextBox 2"/>
          <p:cNvSpPr txBox="1">
            <a:spLocks noChangeArrowheads="1"/>
          </p:cNvSpPr>
          <p:nvPr/>
        </p:nvSpPr>
        <p:spPr bwMode="auto">
          <a:xfrm>
            <a:off x="1008270" y="1285875"/>
            <a:ext cx="7521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работа. Подумай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запиши ответ</a:t>
            </a:r>
            <a:endParaRPr lang="ru-RU" alt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6" name="Рисунок 11" descr="12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36911"/>
            <a:ext cx="1643063" cy="21621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9753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31601"/>
              </p:ext>
            </p:extLst>
          </p:nvPr>
        </p:nvGraphicFramePr>
        <p:xfrm>
          <a:off x="1285875" y="1928813"/>
          <a:ext cx="5429250" cy="3198810"/>
        </p:xfrm>
        <a:graphic>
          <a:graphicData uri="http://schemas.openxmlformats.org/drawingml/2006/table">
            <a:tbl>
              <a:tblPr/>
              <a:tblGrid>
                <a:gridCol w="407988"/>
                <a:gridCol w="2160587"/>
                <a:gridCol w="1576388"/>
                <a:gridCol w="1284287"/>
              </a:tblGrid>
              <a:tr h="6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A00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 км/ч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A00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A00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360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A00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A00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2,5 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5A00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A00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 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A00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07D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км/мин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A007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9900CC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08" name="TextBox 2"/>
          <p:cNvSpPr txBox="1">
            <a:spLocks noChangeArrowheads="1"/>
          </p:cNvSpPr>
          <p:nvPr/>
        </p:nvSpPr>
        <p:spPr bwMode="auto">
          <a:xfrm>
            <a:off x="1619672" y="357188"/>
            <a:ext cx="70703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Перевод единиц измерения в СИ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29500" y="1928813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i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 м/с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29500" y="3429000"/>
            <a:ext cx="2251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9 000 с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29500" y="4572000"/>
            <a:ext cx="198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3200" i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429500" y="4000500"/>
            <a:ext cx="2520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3200" i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58063" y="5786438"/>
            <a:ext cx="3092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360 000 м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429500" y="5143500"/>
            <a:ext cx="233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0,08 м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29500" y="2714625"/>
            <a:ext cx="2019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 м/с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3888" y="119675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Самопроверка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32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4.81481E-6 L -0.30713 4.81481E-6 " pathEditMode="relative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6.66667E-6 L -0.30711 -0.45138 " pathEditMode="relative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007 L -0.31753 -0.0321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1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53 0.01179 L -0.33004 -0.1768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-9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58 -0.01202 L -0.32049 0.2712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14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animMotion origin="layout" path="M -0.05885 0.00069 L -0.30312 0.0846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22" y="4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Motion origin="layout" path="M 2.77778E-6 -2.31214E-6 L -0.3165 0.262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13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6016625"/>
          </a:xfrm>
        </p:spPr>
        <p:txBody>
          <a:bodyPr anchor="ctr"/>
          <a:lstStyle/>
          <a:p>
            <a:pPr>
              <a:defRPr/>
            </a:pP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разные движенья изучали, 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скорость, путь и время 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рассчитать, узнали. 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Теперь попробуем мы знанья 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применить </a:t>
            </a:r>
            <a:b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задачи интересные решить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3" name="Рисунок 5" descr="5234f682e0671f684915f3e0702f0ad9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2179607" cy="732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J00957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346203" cy="16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9" descr="E:\анимашки\Птицы\1b3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3" y="980728"/>
            <a:ext cx="1754377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Рисунок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8619"/>
            <a:ext cx="118268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TRAIN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637" y="5732474"/>
            <a:ext cx="1164435" cy="86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739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TW (blank)">
  <a:themeElements>
    <a:clrScheme name="TW (blank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W (blank)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W (blank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W (blank)">
  <a:themeElements>
    <a:clrScheme name="TW (blank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W (blank)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W (blank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 (blank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 (blank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701</Words>
  <Application>Microsoft Office PowerPoint</Application>
  <PresentationFormat>Экран (4:3)</PresentationFormat>
  <Paragraphs>205</Paragraphs>
  <Slides>23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TW (blank)</vt:lpstr>
      <vt:lpstr>1_TW (blank)</vt:lpstr>
      <vt:lpstr>Equation</vt:lpstr>
      <vt:lpstr>Решение задач по теме «Механическое движение»</vt:lpstr>
      <vt:lpstr>Найди правильную дорогу:</vt:lpstr>
      <vt:lpstr>Найди правильную дорогу</vt:lpstr>
      <vt:lpstr>Выпиши номера правильных формул:</vt:lpstr>
      <vt:lpstr>Выпиши номера правильных формул:</vt:lpstr>
      <vt:lpstr>Презентация PowerPoint</vt:lpstr>
      <vt:lpstr>Презентация PowerPoint</vt:lpstr>
      <vt:lpstr>Презентация PowerPoint</vt:lpstr>
      <vt:lpstr>Мы разные движенья изучали,  Как скорость, путь и время                      рассчитать, узнали.  Теперь попробуем мы знанья                                   применить  И задачи интересные решить.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экспериментальных задач</vt:lpstr>
      <vt:lpstr>Учимся оформлять задачи!</vt:lpstr>
      <vt:lpstr>Презентация PowerPoint</vt:lpstr>
      <vt:lpstr>Почтовый голубь</vt:lpstr>
      <vt:lpstr>Пароход «Святой Тихон Задонский»</vt:lpstr>
      <vt:lpstr> Оцените свою работу  по следующей шкале:</vt:lpstr>
      <vt:lpstr>Домашнее задание </vt:lpstr>
      <vt:lpstr>          СЕГОДНЯ НА УРОКЕ: </vt:lpstr>
      <vt:lpstr>Вот, закончился урок, Знания пошли вам впрок. Я хочу совет вам дать: Надо физику-то знать, Чтоб задачи все решались И ответы получались, И тогда оценку «пять» Будешь на уроках получать.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48</cp:revision>
  <dcterms:created xsi:type="dcterms:W3CDTF">2016-10-30T05:15:38Z</dcterms:created>
  <dcterms:modified xsi:type="dcterms:W3CDTF">2016-11-01T15:13:16Z</dcterms:modified>
</cp:coreProperties>
</file>