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60" r:id="rId3"/>
    <p:sldId id="325" r:id="rId4"/>
    <p:sldId id="326" r:id="rId5"/>
    <p:sldId id="327" r:id="rId6"/>
    <p:sldId id="328" r:id="rId7"/>
    <p:sldId id="367" r:id="rId8"/>
    <p:sldId id="368" r:id="rId9"/>
    <p:sldId id="333" r:id="rId10"/>
    <p:sldId id="330" r:id="rId11"/>
    <p:sldId id="331" r:id="rId12"/>
    <p:sldId id="334" r:id="rId13"/>
    <p:sldId id="338" r:id="rId14"/>
    <p:sldId id="345" r:id="rId15"/>
    <p:sldId id="298" r:id="rId16"/>
    <p:sldId id="335" r:id="rId17"/>
    <p:sldId id="344" r:id="rId18"/>
    <p:sldId id="339" r:id="rId19"/>
    <p:sldId id="347" r:id="rId20"/>
    <p:sldId id="342" r:id="rId21"/>
    <p:sldId id="358" r:id="rId22"/>
    <p:sldId id="360" r:id="rId23"/>
    <p:sldId id="362" r:id="rId24"/>
    <p:sldId id="341" r:id="rId25"/>
    <p:sldId id="295" r:id="rId26"/>
    <p:sldId id="363" r:id="rId27"/>
    <p:sldId id="369" r:id="rId28"/>
    <p:sldId id="370" r:id="rId29"/>
    <p:sldId id="307" r:id="rId30"/>
    <p:sldId id="308" r:id="rId31"/>
    <p:sldId id="312" r:id="rId32"/>
    <p:sldId id="356" r:id="rId33"/>
    <p:sldId id="353" r:id="rId34"/>
    <p:sldId id="30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02020-43D6-4650-8FB5-0A5422B6D276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D58AB-67BC-47D3-9D17-E50068789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C79DB-D0E2-49DD-9F16-E46BD5C5C4E3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B7D1-2795-4783-8FAD-3E2F734D269F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2D-F7D8-45C7-B6DD-E6191BDF7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B7D1-2795-4783-8FAD-3E2F734D269F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2D-F7D8-45C7-B6DD-E6191BDF7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B7D1-2795-4783-8FAD-3E2F734D269F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2D-F7D8-45C7-B6DD-E6191BDF7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5"/>
            <a:ext cx="6408712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4928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20.10.2021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20.10.2021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20.10.2021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20.10.2021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20.10.2021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20.10.2021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20.10.2021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B7D1-2795-4783-8FAD-3E2F734D269F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2D-F7D8-45C7-B6DD-E6191BDF7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20.10.2021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20.10.2021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1B16CF7-257C-4775-8C55-B9F124C9FF76}" type="datetimeFigureOut">
              <a:rPr lang="ru-RU">
                <a:solidFill>
                  <a:prstClr val="black"/>
                </a:solidFill>
              </a:rPr>
              <a:pPr/>
              <a:t>20.10.2021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FA9BC79-71EC-4D99-8AF0-DA5AA75AD90A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6733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B7D1-2795-4783-8FAD-3E2F734D269F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2D-F7D8-45C7-B6DD-E6191BDF7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B7D1-2795-4783-8FAD-3E2F734D269F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2D-F7D8-45C7-B6DD-E6191BDF7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B7D1-2795-4783-8FAD-3E2F734D269F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2D-F7D8-45C7-B6DD-E6191BDF7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B7D1-2795-4783-8FAD-3E2F734D269F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2D-F7D8-45C7-B6DD-E6191BDF7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B7D1-2795-4783-8FAD-3E2F734D269F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2D-F7D8-45C7-B6DD-E6191BDF7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B7D1-2795-4783-8FAD-3E2F734D269F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2D-F7D8-45C7-B6DD-E6191BDF7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B7D1-2795-4783-8FAD-3E2F734D269F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02D-F7D8-45C7-B6DD-E6191BDF7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CB7D1-2795-4783-8FAD-3E2F734D269F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1D02D-F7D8-45C7-B6DD-E6191BDF7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ooks-library1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412" y="620688"/>
            <a:ext cx="7823020" cy="55836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37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64705"/>
            <a:ext cx="3528392" cy="1368151"/>
          </a:xfrm>
        </p:spPr>
        <p:txBody>
          <a:bodyPr>
            <a:prstTxWarp prst="textPlain">
              <a:avLst>
                <a:gd name="adj" fmla="val 51839"/>
              </a:avLst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i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4933" y="1052736"/>
            <a:ext cx="38882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ГИА</a:t>
            </a:r>
          </a:p>
          <a:p>
            <a:pPr algn="ctr"/>
            <a:r>
              <a:rPr lang="ru-RU" sz="3600" b="1" dirty="0" smtClean="0"/>
              <a:t> за курс среднего </a:t>
            </a:r>
          </a:p>
          <a:p>
            <a:pPr algn="ctr"/>
            <a:r>
              <a:rPr lang="ru-RU" sz="3600" b="1" dirty="0" smtClean="0"/>
              <a:t> общего </a:t>
            </a:r>
          </a:p>
          <a:p>
            <a:pPr algn="ctr"/>
            <a:r>
              <a:rPr lang="ru-RU" sz="3600" b="1" dirty="0" smtClean="0"/>
              <a:t>образования 2022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Приказ </a:t>
            </a:r>
            <a:r>
              <a:rPr lang="ru-RU" sz="2800" b="1" dirty="0" err="1" smtClean="0"/>
              <a:t>Минпросвещения</a:t>
            </a:r>
            <a:r>
              <a:rPr lang="ru-RU" sz="2800" b="1" dirty="0" smtClean="0"/>
              <a:t> России, </a:t>
            </a:r>
            <a:r>
              <a:rPr lang="ru-RU" sz="2800" b="1" dirty="0" err="1" smtClean="0"/>
              <a:t>Рособрнадзора</a:t>
            </a:r>
            <a:r>
              <a:rPr lang="ru-RU" sz="2800" b="1" dirty="0" smtClean="0"/>
              <a:t> от ___________"Об утверждении единого расписания и продолжительности проведения единого государственного экзамена по каждому учебному предмету, требований к использованию средств обучения и воспитания при его проведении в 2022 году</a:t>
            </a:r>
            <a:r>
              <a:rPr lang="ru-RU" dirty="0" smtClean="0"/>
              <a:t>"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332656"/>
            <a:ext cx="5644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Нормативно-правовые документы</a:t>
            </a:r>
            <a:endParaRPr lang="ru-RU" sz="2800" b="1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81724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699792" y="4365104"/>
            <a:ext cx="1872208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97152"/>
            <a:ext cx="2819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301208"/>
            <a:ext cx="62293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301208"/>
            <a:ext cx="209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72816"/>
            <a:ext cx="7643866" cy="410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22606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784646" cy="432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00108"/>
            <a:ext cx="22606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61605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22606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0a9b/000bb6e2-e1016979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497" cy="6875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960" y="5157192"/>
            <a:ext cx="39604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733256"/>
            <a:ext cx="39604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26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7554" y="571480"/>
            <a:ext cx="5136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Этапы подготовки к ГИА -11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1357298"/>
            <a:ext cx="84296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1.Формирование РИС  - ноябрь</a:t>
            </a:r>
          </a:p>
          <a:p>
            <a:r>
              <a:rPr lang="ru-RU" sz="3200" b="1" dirty="0" smtClean="0"/>
              <a:t>2. Итоговое сочинение (изложение)   –  </a:t>
            </a: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3. Технологический мониторинг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                             по математике  - декабрь</a:t>
            </a:r>
          </a:p>
          <a:p>
            <a:r>
              <a:rPr lang="ru-RU" sz="3200" b="1" dirty="0" smtClean="0"/>
              <a:t>4. Выбор экзаменов    -  до 1 февраля </a:t>
            </a:r>
          </a:p>
          <a:p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500330" cy="118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357430"/>
            <a:ext cx="7572428" cy="10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785918" cy="84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864399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17032"/>
            <a:ext cx="7105650" cy="271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627784" y="620688"/>
            <a:ext cx="6174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Итоговое сочинение (изложение</a:t>
            </a:r>
            <a:r>
              <a:rPr lang="ru-RU" b="1" dirty="0" smtClean="0"/>
              <a:t>)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1196752"/>
            <a:ext cx="603883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/>
              <a:t>Подаётся заявление , лист согласия</a:t>
            </a:r>
          </a:p>
          <a:p>
            <a:pPr>
              <a:buFontTx/>
              <a:buChar char="-"/>
            </a:pPr>
            <a:r>
              <a:rPr lang="ru-RU" sz="2400" b="1" dirty="0" smtClean="0"/>
              <a:t>Проводится в своей ОО</a:t>
            </a:r>
          </a:p>
          <a:p>
            <a:pPr>
              <a:buFontTx/>
              <a:buChar char="-"/>
            </a:pPr>
            <a:r>
              <a:rPr lang="ru-RU" sz="2400" b="1" dirty="0" smtClean="0"/>
              <a:t>Проверяется своими учителями</a:t>
            </a:r>
          </a:p>
          <a:p>
            <a:pPr>
              <a:buFontTx/>
              <a:buChar char="-"/>
            </a:pPr>
            <a:r>
              <a:rPr lang="ru-RU" sz="2400" b="1" dirty="0" smtClean="0"/>
              <a:t>Результаты утверждает ГЭК</a:t>
            </a:r>
          </a:p>
          <a:p>
            <a:pPr>
              <a:buFontTx/>
              <a:buChar char="-"/>
            </a:pPr>
            <a:r>
              <a:rPr lang="ru-RU" sz="2400" b="1" dirty="0" smtClean="0"/>
              <a:t>Выставляется на информационный портал</a:t>
            </a:r>
          </a:p>
          <a:p>
            <a:pPr>
              <a:buFontTx/>
              <a:buChar char="-"/>
            </a:pPr>
            <a:r>
              <a:rPr lang="ru-RU" sz="2400" b="1" dirty="0" smtClean="0"/>
              <a:t>Возможность право подать апелляцию</a:t>
            </a:r>
          </a:p>
          <a:p>
            <a:r>
              <a:rPr lang="ru-RU" sz="2400" b="1" dirty="0" smtClean="0"/>
              <a:t>  о несогласии с результатом</a:t>
            </a:r>
            <a:endParaRPr lang="ru-RU" sz="24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2214578" cy="118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219717" cy="54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3"/>
            <a:ext cx="2143108" cy="11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5816" y="764704"/>
            <a:ext cx="4856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Алгоритм выбора предметов:</a:t>
            </a:r>
            <a:endParaRPr lang="ru-RU" sz="2800" b="1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6247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1772816"/>
            <a:ext cx="163448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ВУЗе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2924944"/>
            <a:ext cx="23507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Русский язык </a:t>
            </a:r>
          </a:p>
          <a:p>
            <a:r>
              <a:rPr lang="ru-RU" sz="2800" b="1" dirty="0" smtClean="0"/>
              <a:t>Математика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924944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Для получения  аттестата:</a:t>
            </a:r>
          </a:p>
          <a:p>
            <a:r>
              <a:rPr lang="ru-RU" sz="2800" b="1" dirty="0" smtClean="0"/>
              <a:t>Русский язык </a:t>
            </a:r>
          </a:p>
          <a:p>
            <a:r>
              <a:rPr lang="ru-RU" sz="2800" b="1" dirty="0" smtClean="0"/>
              <a:t>Математика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Экзамены по выбору</a:t>
            </a:r>
            <a:endParaRPr lang="ru-RU" sz="2800" b="1" dirty="0"/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827584" y="3861048"/>
            <a:ext cx="155448" cy="91440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15616" y="5589240"/>
            <a:ext cx="3096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Три результата ЕГЭ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143108" cy="11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60648"/>
            <a:ext cx="4729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 О Л Е З Н Ы Е   С А Й Т Ы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764704"/>
            <a:ext cx="62167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Официальный информационный портал ЕГЭ</a:t>
            </a:r>
          </a:p>
          <a:p>
            <a:pPr algn="ctr"/>
            <a:r>
              <a:rPr lang="en-US" sz="2400" b="1" dirty="0" smtClean="0"/>
              <a:t> </a:t>
            </a:r>
            <a:endParaRPr lang="ru-RU" sz="2400" b="1" i="1" u="sng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405051" cy="439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729657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92280" y="486916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Китайский язык</a:t>
            </a:r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6732240" y="4869160"/>
            <a:ext cx="338336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04664"/>
            <a:ext cx="10001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2143108" cy="11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143108" cy="11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2"/>
          <p:cNvSpPr txBox="1">
            <a:spLocks noChangeArrowheads="1"/>
          </p:cNvSpPr>
          <p:nvPr/>
        </p:nvSpPr>
        <p:spPr>
          <a:xfrm>
            <a:off x="457200" y="1628775"/>
            <a:ext cx="8229600" cy="4895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проведении государственной (итоговой) аттестации в форме ЕГЭ используется </a:t>
            </a: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стобалльная</a:t>
            </a: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система оценки, кроме математики базовой.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Результаты ЕГЭ признаются    </a:t>
            </a: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удовлетворительными</a:t>
            </a: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случае, если   выпускник по обязательным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общеобразовательным предметам  (русский язык и математика) набрал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количество баллов не ниже минимального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143108" cy="11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2"/>
          <p:cNvSpPr txBox="1">
            <a:spLocks noChangeArrowheads="1"/>
          </p:cNvSpPr>
          <p:nvPr/>
        </p:nvSpPr>
        <p:spPr>
          <a:xfrm>
            <a:off x="214313" y="1357313"/>
            <a:ext cx="8472487" cy="51673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22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 ноября 2021 г.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22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вузы публикуют перечень предметов вступительных испытаний.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Заявление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 выборе экзаменов и их количестве, </a:t>
            </a: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подписанное родителями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(законными представителями),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подаётся лично обучающимися на основании документа, удостоверяющего их личность (паспорт)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позднее 1 февраля 2021 года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22226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268760"/>
            <a:ext cx="7548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Как ПРАВИЛЬНО выбрать предметы ЕГЭ :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1844824"/>
            <a:ext cx="3731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1. Выбрать профессию</a:t>
            </a:r>
            <a:endParaRPr lang="ru-RU" sz="28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572000" y="2420888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95736" y="2996952"/>
            <a:ext cx="4981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2. Выбираем 5 ВУЗов (рейтинг)</a:t>
            </a:r>
            <a:endParaRPr lang="ru-RU" b="1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572000" y="3645024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1520" y="4077072"/>
            <a:ext cx="8588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3.Выходим на официальные сайты выбранных ВУЗов</a:t>
            </a:r>
            <a:endParaRPr lang="ru-RU" sz="2800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644008" y="4725144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43608" y="5229200"/>
            <a:ext cx="7146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4.Выбираем для ЕГЭ  УКАЗАННЫЕ предметы</a:t>
            </a:r>
            <a:endParaRPr lang="ru-RU" sz="2800" b="1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2606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68407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39752" y="3789040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10 </a:t>
            </a:r>
            <a:r>
              <a:rPr lang="ru-RU" sz="2400" b="1" i="1" smtClean="0">
                <a:solidFill>
                  <a:srgbClr val="C00000"/>
                </a:solidFill>
              </a:rPr>
              <a:t>мая </a:t>
            </a:r>
            <a:r>
              <a:rPr lang="ru-RU" sz="2400" b="1" i="1" smtClean="0">
                <a:solidFill>
                  <a:srgbClr val="C00000"/>
                </a:solidFill>
              </a:rPr>
              <a:t>2022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altvedomosti.ru/media/rss-2f6f8eb4c3fb5454500349d2b4420478/rssimg-097d5edfd5d6d5be54be9896c20302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8429684" cy="6511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90872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Апелляции </a:t>
            </a:r>
          </a:p>
          <a:p>
            <a:r>
              <a:rPr lang="ru-RU" sz="3200" b="1" dirty="0" smtClean="0"/>
              <a:t>-по вопросам содержания </a:t>
            </a:r>
          </a:p>
          <a:p>
            <a:r>
              <a:rPr lang="ru-RU" sz="3200" b="1" dirty="0" smtClean="0"/>
              <a:t>и структуры экзаменационных материалов </a:t>
            </a:r>
          </a:p>
          <a:p>
            <a:r>
              <a:rPr lang="ru-RU" sz="3200" b="1" dirty="0" smtClean="0"/>
              <a:t>по учебным предметам,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 -по вопросам неправильного оформления</a:t>
            </a:r>
          </a:p>
          <a:p>
            <a:r>
              <a:rPr lang="ru-RU" sz="3200" b="1" dirty="0" smtClean="0"/>
              <a:t> экзаменационной работы</a:t>
            </a:r>
          </a:p>
          <a:p>
            <a:r>
              <a:rPr lang="ru-RU" sz="3200" b="1" dirty="0" smtClean="0"/>
              <a:t> -по вопросам неверного заполнения</a:t>
            </a:r>
          </a:p>
          <a:p>
            <a:r>
              <a:rPr lang="ru-RU" sz="3200" b="1" dirty="0" smtClean="0"/>
              <a:t> бланков ответов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не принимаются и не рассматриваются.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500042"/>
            <a:ext cx="2260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7030A0"/>
                </a:solidFill>
              </a:rPr>
              <a:t>Апелляции: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714488"/>
            <a:ext cx="6930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Апелляция о нарушении установленного порядка.</a:t>
            </a:r>
          </a:p>
          <a:p>
            <a:pPr lvl="0"/>
            <a:endParaRPr lang="ru-RU" sz="2400" b="1" dirty="0" smtClean="0">
              <a:solidFill>
                <a:prstClr val="black"/>
              </a:solidFill>
            </a:endParaRPr>
          </a:p>
          <a:p>
            <a:pPr lvl="0"/>
            <a:endParaRPr lang="ru-RU" sz="2400" b="1" dirty="0" smtClean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0"/>
            <a:ext cx="69847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6794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Возможные нештатные ситуации: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40768"/>
            <a:ext cx="919841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1.Подготовительный период .Формирование РИС.</a:t>
            </a:r>
          </a:p>
          <a:p>
            <a:r>
              <a:rPr lang="ru-RU" sz="3200" b="1" dirty="0" smtClean="0"/>
              <a:t>-новый документ ,</a:t>
            </a:r>
          </a:p>
          <a:p>
            <a:r>
              <a:rPr lang="ru-RU" sz="3200" b="1" dirty="0" smtClean="0"/>
              <a:t>удостоверяющий личность;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-некорректное введение в РИС  </a:t>
            </a:r>
          </a:p>
          <a:p>
            <a:r>
              <a:rPr lang="ru-RU" sz="3200" b="1" dirty="0" smtClean="0"/>
              <a:t>персональных данных;</a:t>
            </a:r>
          </a:p>
          <a:p>
            <a:endParaRPr lang="ru-RU" sz="3200" b="1" dirty="0" smtClean="0"/>
          </a:p>
          <a:p>
            <a:pPr>
              <a:buFontTx/>
              <a:buChar char="-"/>
            </a:pPr>
            <a:r>
              <a:rPr lang="ru-RU" sz="3200" b="1" dirty="0" smtClean="0"/>
              <a:t>изменение экзамена ;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-потеря пропуска на экзамен.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6887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7030A0"/>
                </a:solidFill>
              </a:rPr>
              <a:t>Возможные нештатные  ситуации: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02083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2. Проведение экзаменов: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-отсутствие паспорта в день проведения экзамена;</a:t>
            </a:r>
          </a:p>
          <a:p>
            <a:r>
              <a:rPr lang="ru-RU" sz="2400" b="1" dirty="0" smtClean="0"/>
              <a:t>- отсутствие пропуска на экзамен; </a:t>
            </a:r>
          </a:p>
          <a:p>
            <a:pPr>
              <a:buFontTx/>
              <a:buChar char="-"/>
            </a:pPr>
            <a:r>
              <a:rPr lang="ru-RU" sz="2400" b="1" dirty="0" smtClean="0"/>
              <a:t>пропуск экзамена по уважительной причине;</a:t>
            </a:r>
          </a:p>
          <a:p>
            <a:pPr>
              <a:buFontTx/>
              <a:buChar char="-"/>
            </a:pPr>
            <a:r>
              <a:rPr lang="ru-RU" sz="2400" b="1" dirty="0" smtClean="0"/>
              <a:t>отсутствие выпускника в списках;</a:t>
            </a:r>
          </a:p>
          <a:p>
            <a:pPr>
              <a:buFontTx/>
              <a:buChar char="-"/>
            </a:pPr>
            <a:r>
              <a:rPr lang="ru-RU" sz="2400" b="1" dirty="0" smtClean="0"/>
              <a:t>опоздание на экзамен;</a:t>
            </a:r>
          </a:p>
          <a:p>
            <a:pPr>
              <a:buFontTx/>
              <a:buChar char="-"/>
            </a:pPr>
            <a:r>
              <a:rPr lang="ru-RU" sz="2400" b="1" dirty="0" smtClean="0"/>
              <a:t> невозможность продолжения экзамена </a:t>
            </a:r>
          </a:p>
          <a:p>
            <a:r>
              <a:rPr lang="ru-RU" sz="2400" b="1" dirty="0" smtClean="0"/>
              <a:t>  по уважительной причине;</a:t>
            </a:r>
          </a:p>
          <a:p>
            <a:pPr>
              <a:buFontTx/>
              <a:buChar char="-"/>
            </a:pPr>
            <a:r>
              <a:rPr lang="ru-RU" sz="2400" b="1" dirty="0" smtClean="0"/>
              <a:t> удаление с экзамена;</a:t>
            </a:r>
          </a:p>
          <a:p>
            <a:pPr>
              <a:buFontTx/>
              <a:buChar char="-"/>
            </a:pP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260648"/>
            <a:ext cx="4729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7030A0"/>
                </a:solidFill>
              </a:rPr>
              <a:t>П О Л Е З Н Ы Е   С А Й Т Ы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92696"/>
            <a:ext cx="8905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Федеральный институт педагогических измерений </a:t>
            </a:r>
            <a:r>
              <a:rPr lang="en-US" sz="2400" b="1" i="1" u="sng" dirty="0" smtClean="0">
                <a:solidFill>
                  <a:srgbClr val="C00000"/>
                </a:solidFill>
              </a:rPr>
              <a:t>http://fipi.ru/</a:t>
            </a:r>
            <a:endParaRPr lang="ru-RU" sz="2400" b="1" i="1" u="sng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665964" cy="501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476672"/>
            <a:ext cx="6887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7030A0"/>
                </a:solidFill>
              </a:rPr>
              <a:t>Возможные нештатные  ситуации: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052736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3. Завершение государственной итоговой аттестации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1844824"/>
            <a:ext cx="5001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-</a:t>
            </a:r>
            <a:r>
              <a:rPr lang="ru-RU" sz="2400" b="1" dirty="0" smtClean="0"/>
              <a:t>получение неудовлетворительных </a:t>
            </a:r>
          </a:p>
          <a:p>
            <a:r>
              <a:rPr lang="ru-RU" sz="2400" b="1" dirty="0" smtClean="0"/>
              <a:t>результатов по экзаменам;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3140968"/>
            <a:ext cx="362310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русский язык</a:t>
            </a:r>
          </a:p>
          <a:p>
            <a:r>
              <a:rPr lang="ru-RU" sz="2800" b="1" dirty="0" smtClean="0"/>
              <a:t>Математика базовая </a:t>
            </a:r>
          </a:p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Предметы по выбору </a:t>
            </a:r>
            <a:endParaRPr lang="ru-RU" sz="2800" b="1" dirty="0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5004048" y="3068960"/>
            <a:ext cx="443480" cy="1080120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5724128" y="4725144"/>
            <a:ext cx="45719" cy="4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24128" y="3429000"/>
            <a:ext cx="1712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Сентябрь 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4797152"/>
            <a:ext cx="1695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Через год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5733256"/>
            <a:ext cx="3807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Удалённые с экзамена 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40152" y="5733256"/>
            <a:ext cx="2601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Через два года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260648"/>
            <a:ext cx="6887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7030A0"/>
                </a:solidFill>
              </a:rPr>
              <a:t>Возможные нештатные  ситуации: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764704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3. Завершение государственной итоговой аттестации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556792"/>
            <a:ext cx="592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-</a:t>
            </a:r>
            <a:r>
              <a:rPr lang="ru-RU" sz="2400" b="1" dirty="0" smtClean="0"/>
              <a:t>в аттестат выставлены неверные отметки;</a:t>
            </a:r>
            <a:endParaRPr lang="ru-RU" sz="2400" b="1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5724128" y="4725144"/>
            <a:ext cx="45719" cy="4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198884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1.Приказ Министерства просвещения РФ от 05 октября 2020 г. N 546 "Об утверждении Порядка заполнения, учета и выдачи аттестатов об основном общем и среднем общем образовании и их дубликатов"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357187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Итоговые отметки за 11 класс определяются как среднее арифметическое полугодовых и годовых отметок обучающегося за каждый год обучения по образовательной программе среднего общего образования и выставляются в аттестат целыми числами в соответствии с правилами математического округления.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548681"/>
          <a:ext cx="8604446" cy="44574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9338"/>
                <a:gridCol w="762289"/>
                <a:gridCol w="940661"/>
                <a:gridCol w="720080"/>
                <a:gridCol w="720080"/>
                <a:gridCol w="1008112"/>
                <a:gridCol w="1656184"/>
                <a:gridCol w="1907702"/>
              </a:tblGrid>
              <a:tr h="8640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II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Год</a:t>
                      </a:r>
                    </a:p>
                    <a:p>
                      <a:pPr algn="ctr"/>
                      <a:r>
                        <a:rPr lang="ru-RU" sz="2400" b="1" dirty="0" smtClean="0"/>
                        <a:t>10 </a:t>
                      </a:r>
                      <a:r>
                        <a:rPr lang="ru-RU" sz="2400" b="1" dirty="0" err="1" smtClean="0"/>
                        <a:t>кл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II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Год</a:t>
                      </a:r>
                    </a:p>
                    <a:p>
                      <a:pPr algn="ctr"/>
                      <a:r>
                        <a:rPr lang="ru-RU" sz="2400" b="1" dirty="0" smtClean="0"/>
                        <a:t>11кл</a:t>
                      </a:r>
                    </a:p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Аттестат</a:t>
                      </a:r>
                    </a:p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106924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3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3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4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4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21:6=3,5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6924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20:6=3,3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6924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27:6=4,5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5013176"/>
          <a:ext cx="8568952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792088"/>
                <a:gridCol w="864096"/>
                <a:gridCol w="648072"/>
                <a:gridCol w="864096"/>
                <a:gridCol w="1008112"/>
                <a:gridCol w="1656184"/>
                <a:gridCol w="1872208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4</a:t>
                      </a:r>
                      <a:endParaRPr lang="ru-RU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4</a:t>
                      </a:r>
                      <a:endParaRPr lang="ru-RU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4</a:t>
                      </a:r>
                      <a:endParaRPr lang="ru-RU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5</a:t>
                      </a:r>
                      <a:endParaRPr lang="ru-RU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u="none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4400" b="1" u="non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26:6=4,3</a:t>
                      </a:r>
                      <a:endParaRPr lang="ru-RU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805264"/>
            <a:ext cx="8143875" cy="89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42656"/>
            <a:ext cx="6912768" cy="337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4581128"/>
            <a:ext cx="2523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prstClr val="black"/>
                </a:solidFill>
              </a:rPr>
              <a:t>Тел. 5-21-33</a:t>
            </a:r>
            <a:endParaRPr lang="ru-RU" sz="3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1760" y="260648"/>
            <a:ext cx="4729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7030A0"/>
                </a:solidFill>
              </a:rPr>
              <a:t>П О Л Е З Н Ы Е   С А Й Т Ы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836712"/>
            <a:ext cx="6603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Образовательный портал для подготовки к ЕГЭ: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https://ege.sdamgia.ru/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571612"/>
            <a:ext cx="821537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14686"/>
            <a:ext cx="77153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0648"/>
            <a:ext cx="4729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7030A0"/>
                </a:solidFill>
              </a:rPr>
              <a:t>П О Л Е З Н Ы Е   С А Й Т Ы</a:t>
            </a:r>
            <a:endParaRPr lang="ru-RU" sz="3200" b="1" dirty="0">
              <a:solidFill>
                <a:srgbClr val="7030A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5373216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7158" y="836712"/>
            <a:ext cx="8786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ГАУ ИРО Центр оценки профессионального мастерства, квалификаций педагогов и мониторинга качества образования: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https://coko38.ru/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8358246" cy="445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0648"/>
            <a:ext cx="4729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7030A0"/>
                </a:solidFill>
              </a:rPr>
              <a:t>П О Л Е З Н Ы Е   С А Й Т Ы</a:t>
            </a:r>
            <a:endParaRPr lang="ru-RU" sz="3200" b="1" dirty="0">
              <a:solidFill>
                <a:srgbClr val="7030A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5373216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7158" y="836712"/>
            <a:ext cx="8786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Управление образованием </a:t>
            </a:r>
            <a:r>
              <a:rPr lang="ru-RU" sz="2400" b="1" dirty="0" err="1" smtClean="0"/>
              <a:t>Усть-Кутского</a:t>
            </a:r>
            <a:r>
              <a:rPr lang="ru-RU" sz="2400" b="1" dirty="0" smtClean="0"/>
              <a:t> муниципального образования: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https://www.ukmo.eduustkut.ru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8316913" cy="436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0648"/>
            <a:ext cx="4729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7030A0"/>
                </a:solidFill>
              </a:rPr>
              <a:t>П О Л Е З Н Ы Е   С А Й Т Ы</a:t>
            </a:r>
            <a:endParaRPr lang="ru-RU" sz="3200" b="1" dirty="0">
              <a:solidFill>
                <a:srgbClr val="7030A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5373216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7158" y="836712"/>
            <a:ext cx="8786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Поступи </a:t>
            </a:r>
            <a:r>
              <a:rPr lang="ru-RU" sz="2400" b="1" dirty="0" err="1" smtClean="0"/>
              <a:t>онлайн</a:t>
            </a:r>
            <a:r>
              <a:rPr lang="ru-RU" sz="2400" b="1" dirty="0" smtClean="0"/>
              <a:t>: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1214422"/>
            <a:ext cx="3175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https://postupi.online/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344812" cy="185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8686815" cy="47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606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00298" y="142852"/>
            <a:ext cx="54601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srgbClr val="7030A0"/>
                </a:solidFill>
              </a:rPr>
              <a:t>ИЗМЕНЕНИЯ В КИМ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142985"/>
            <a:ext cx="850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Во всех учебных предметах, кроме информатики, планируется изменение структуры КИМ, включение новых моделей заданий на применение предметных знаний. Все изменения направлены на усиление </a:t>
            </a:r>
            <a:r>
              <a:rPr lang="ru-RU" sz="2400" b="1" dirty="0" err="1" smtClean="0"/>
              <a:t>деятельностной</a:t>
            </a:r>
            <a:r>
              <a:rPr lang="ru-RU" sz="2400" b="1" dirty="0" smtClean="0"/>
              <a:t> составляющей КИМ: применение умений и навыков анализа различной информации, решения задач, в том числе практических, развернутого объяснения, аргументации и др.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Во всех учебных предметах планируется изменение шкалы перевода первичных баллов ЕГЭ в тестовые баллы на основе реальных результатов экзамена 2022 года для обеспечения сопоставимости ЕГЭ 2022 года с экзаменами прошлых лет.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7"/>
            <a:ext cx="8064896" cy="2232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1.ПриказМинпросвещенияРоссии, </a:t>
            </a:r>
            <a:r>
              <a:rPr lang="ru-RU" sz="2800" b="1" dirty="0" err="1" smtClean="0"/>
              <a:t>Рособрнадзора</a:t>
            </a:r>
            <a:r>
              <a:rPr lang="ru-RU" sz="2800" b="1" dirty="0" smtClean="0"/>
              <a:t> №190/1512 от 07.11.2018 «Об утверждении  Порядка проведения государственной итоговой аттестации по образовательным программам среднего общего образования»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404664"/>
            <a:ext cx="564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Нормативно-правовые документы</a:t>
            </a:r>
            <a:endParaRPr lang="ru-RU" sz="2800" b="1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84963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5110</TotalTime>
  <Words>732</Words>
  <Application>Microsoft Office PowerPoint</Application>
  <PresentationFormat>Экран (4:3)</PresentationFormat>
  <Paragraphs>175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1_Тема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VaravinaEE</dc:creator>
  <cp:lastModifiedBy>Пользователь ASRock</cp:lastModifiedBy>
  <cp:revision>415</cp:revision>
  <dcterms:created xsi:type="dcterms:W3CDTF">2019-11-21T07:37:47Z</dcterms:created>
  <dcterms:modified xsi:type="dcterms:W3CDTF">2021-10-20T03:18:21Z</dcterms:modified>
</cp:coreProperties>
</file>