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6" r:id="rId2"/>
  </p:sldMasterIdLst>
  <p:notesMasterIdLst>
    <p:notesMasterId r:id="rId17"/>
  </p:notesMasterIdLst>
  <p:sldIdLst>
    <p:sldId id="293" r:id="rId3"/>
    <p:sldId id="373" r:id="rId4"/>
    <p:sldId id="356" r:id="rId5"/>
    <p:sldId id="367" r:id="rId6"/>
    <p:sldId id="365" r:id="rId7"/>
    <p:sldId id="358" r:id="rId8"/>
    <p:sldId id="368" r:id="rId9"/>
    <p:sldId id="371" r:id="rId10"/>
    <p:sldId id="372" r:id="rId11"/>
    <p:sldId id="374" r:id="rId12"/>
    <p:sldId id="279" r:id="rId13"/>
    <p:sldId id="363" r:id="rId14"/>
    <p:sldId id="369" r:id="rId15"/>
    <p:sldId id="370"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5839" userDrawn="1">
          <p15:clr>
            <a:srgbClr val="A4A3A4"/>
          </p15:clr>
        </p15:guide>
        <p15:guide id="2" pos="19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3E90"/>
    <a:srgbClr val="B061A7"/>
    <a:srgbClr val="787878"/>
    <a:srgbClr val="F66560"/>
    <a:srgbClr val="F24A49"/>
    <a:srgbClr val="EF5FA7"/>
    <a:srgbClr val="F7941E"/>
    <a:srgbClr val="39B54A"/>
    <a:srgbClr val="08BFC5"/>
    <a:srgbClr val="F45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28" autoAdjust="0"/>
    <p:restoredTop sz="94524"/>
  </p:normalViewPr>
  <p:slideViewPr>
    <p:cSldViewPr snapToGrid="0" showGuides="1">
      <p:cViewPr varScale="1">
        <p:scale>
          <a:sx n="59" d="100"/>
          <a:sy n="59" d="100"/>
        </p:scale>
        <p:origin x="1188" y="42"/>
      </p:cViewPr>
      <p:guideLst>
        <p:guide orient="horz" pos="5839"/>
        <p:guide pos="19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9798299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57500" y="514350"/>
            <a:ext cx="3429000" cy="2571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AF586D-62D1-4CEE-A75F-91FF71212A36}" type="slidenum">
              <a:rPr lang="ru-RU" smtClean="0"/>
              <a:t>2</a:t>
            </a:fld>
            <a:endParaRPr lang="ru-RU"/>
          </a:p>
        </p:txBody>
      </p:sp>
    </p:spTree>
    <p:extLst>
      <p:ext uri="{BB962C8B-B14F-4D97-AF65-F5344CB8AC3E}">
        <p14:creationId xmlns:p14="http://schemas.microsoft.com/office/powerpoint/2010/main" val="145643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57500" y="514350"/>
            <a:ext cx="3429000" cy="2571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AF586D-62D1-4CEE-A75F-91FF71212A36}" type="slidenum">
              <a:rPr lang="ru-RU" smtClean="0"/>
              <a:t>3</a:t>
            </a:fld>
            <a:endParaRPr lang="ru-RU"/>
          </a:p>
        </p:txBody>
      </p:sp>
    </p:spTree>
    <p:extLst>
      <p:ext uri="{BB962C8B-B14F-4D97-AF65-F5344CB8AC3E}">
        <p14:creationId xmlns:p14="http://schemas.microsoft.com/office/powerpoint/2010/main" val="357450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57500" y="514350"/>
            <a:ext cx="3429000" cy="2571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AF586D-62D1-4CEE-A75F-91FF71212A36}" type="slidenum">
              <a:rPr lang="ru-RU" smtClean="0"/>
              <a:t>4</a:t>
            </a:fld>
            <a:endParaRPr lang="ru-RU"/>
          </a:p>
        </p:txBody>
      </p:sp>
    </p:spTree>
    <p:extLst>
      <p:ext uri="{BB962C8B-B14F-4D97-AF65-F5344CB8AC3E}">
        <p14:creationId xmlns:p14="http://schemas.microsoft.com/office/powerpoint/2010/main" val="306412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57500" y="514350"/>
            <a:ext cx="3429000" cy="2571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AF586D-62D1-4CEE-A75F-91FF71212A36}" type="slidenum">
              <a:rPr lang="ru-RU" smtClean="0"/>
              <a:t>5</a:t>
            </a:fld>
            <a:endParaRPr lang="ru-RU"/>
          </a:p>
        </p:txBody>
      </p:sp>
    </p:spTree>
    <p:extLst>
      <p:ext uri="{BB962C8B-B14F-4D97-AF65-F5344CB8AC3E}">
        <p14:creationId xmlns:p14="http://schemas.microsoft.com/office/powerpoint/2010/main" val="3706116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57500" y="514350"/>
            <a:ext cx="3429000" cy="2571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AF586D-62D1-4CEE-A75F-91FF71212A36}" type="slidenum">
              <a:rPr lang="ru-RU" smtClean="0"/>
              <a:t>6</a:t>
            </a:fld>
            <a:endParaRPr lang="ru-RU"/>
          </a:p>
        </p:txBody>
      </p:sp>
    </p:spTree>
    <p:extLst>
      <p:ext uri="{BB962C8B-B14F-4D97-AF65-F5344CB8AC3E}">
        <p14:creationId xmlns:p14="http://schemas.microsoft.com/office/powerpoint/2010/main" val="354974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57500" y="514350"/>
            <a:ext cx="3429000" cy="2571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AF586D-62D1-4CEE-A75F-91FF71212A36}" type="slidenum">
              <a:rPr lang="ru-RU" smtClean="0"/>
              <a:t>7</a:t>
            </a:fld>
            <a:endParaRPr lang="ru-RU"/>
          </a:p>
        </p:txBody>
      </p:sp>
    </p:spTree>
    <p:extLst>
      <p:ext uri="{BB962C8B-B14F-4D97-AF65-F5344CB8AC3E}">
        <p14:creationId xmlns:p14="http://schemas.microsoft.com/office/powerpoint/2010/main" val="1213839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57500" y="514350"/>
            <a:ext cx="3429000" cy="2571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AF586D-62D1-4CEE-A75F-91FF71212A36}" type="slidenum">
              <a:rPr lang="ru-RU" smtClean="0"/>
              <a:t>8</a:t>
            </a:fld>
            <a:endParaRPr lang="ru-RU"/>
          </a:p>
        </p:txBody>
      </p:sp>
    </p:spTree>
    <p:extLst>
      <p:ext uri="{BB962C8B-B14F-4D97-AF65-F5344CB8AC3E}">
        <p14:creationId xmlns:p14="http://schemas.microsoft.com/office/powerpoint/2010/main" val="337349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57500" y="514350"/>
            <a:ext cx="3429000" cy="2571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AF586D-62D1-4CEE-A75F-91FF71212A36}" type="slidenum">
              <a:rPr lang="ru-RU" smtClean="0"/>
              <a:t>9</a:t>
            </a:fld>
            <a:endParaRPr lang="ru-RU"/>
          </a:p>
        </p:txBody>
      </p:sp>
    </p:spTree>
    <p:extLst>
      <p:ext uri="{BB962C8B-B14F-4D97-AF65-F5344CB8AC3E}">
        <p14:creationId xmlns:p14="http://schemas.microsoft.com/office/powerpoint/2010/main" val="217999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Текст заголовка"/>
          <p:cNvSpPr txBox="1">
            <a:spLocks noGrp="1"/>
          </p:cNvSpPr>
          <p:nvPr>
            <p:ph type="title"/>
          </p:nvPr>
        </p:nvSpPr>
        <p:spPr>
          <a:xfrm>
            <a:off x="1270000" y="1638300"/>
            <a:ext cx="10464800" cy="3302000"/>
          </a:xfrm>
          <a:prstGeom prst="rect">
            <a:avLst/>
          </a:prstGeom>
        </p:spPr>
        <p:txBody>
          <a:bodyPr anchor="b"/>
          <a:lstStyle/>
          <a:p>
            <a:r>
              <a:t>Текст заголовка</a:t>
            </a:r>
          </a:p>
        </p:txBody>
      </p:sp>
      <p:sp>
        <p:nvSpPr>
          <p:cNvPr id="12" name="Уровень текста 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 name="Номер слайда"/>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93" name="— Иван Арсентьев"/>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 Иван Арсентьев</a:t>
            </a:r>
          </a:p>
        </p:txBody>
      </p:sp>
      <p:sp>
        <p:nvSpPr>
          <p:cNvPr id="94" name="«Место ввода цитаты»."/>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«Место ввода цитаты».</a:t>
            </a:r>
          </a:p>
        </p:txBody>
      </p:sp>
      <p:sp>
        <p:nvSpPr>
          <p:cNvPr id="9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
        <p:nvSpPr>
          <p:cNvPr id="102" name="Изображение"/>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97D4BD4-9C89-46F8-8E31-9CFC74762445}"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6337911" y="9296400"/>
            <a:ext cx="322204" cy="348813"/>
          </a:xfrm>
        </p:spPr>
        <p:txBody>
          <a:bodyPr/>
          <a:lstStyle/>
          <a:p>
            <a:fld id="{D90CD93A-3D9F-4131-94CE-1D14255C50EF}" type="slidenum">
              <a:rPr lang="ru-RU" smtClean="0"/>
              <a:t>‹#›</a:t>
            </a:fld>
            <a:endParaRPr lang="ru-RU"/>
          </a:p>
        </p:txBody>
      </p:sp>
    </p:spTree>
    <p:extLst>
      <p:ext uri="{BB962C8B-B14F-4D97-AF65-F5344CB8AC3E}">
        <p14:creationId xmlns:p14="http://schemas.microsoft.com/office/powerpoint/2010/main" val="141268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5360" y="3029939"/>
            <a:ext cx="11054080" cy="209070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29.04.2020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43381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29.04.2020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373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7290" y="6267592"/>
            <a:ext cx="11054080" cy="1937173"/>
          </a:xfrm>
        </p:spPr>
        <p:txBody>
          <a:bodyPr anchor="t"/>
          <a:lstStyle>
            <a:lvl1pPr algn="l">
              <a:defRPr sz="5689" b="1" cap="all"/>
            </a:lvl1pPr>
          </a:lstStyle>
          <a:p>
            <a:r>
              <a:rPr lang="ru-RU" smtClean="0"/>
              <a:t>Образец заголовка</a:t>
            </a:r>
            <a:endParaRPr lang="ru-RU"/>
          </a:p>
        </p:txBody>
      </p:sp>
      <p:sp>
        <p:nvSpPr>
          <p:cNvPr id="3" name="Текст 2"/>
          <p:cNvSpPr>
            <a:spLocks noGrp="1"/>
          </p:cNvSpPr>
          <p:nvPr>
            <p:ph type="body" idx="1"/>
          </p:nvPr>
        </p:nvSpPr>
        <p:spPr>
          <a:xfrm>
            <a:off x="1027290" y="4133993"/>
            <a:ext cx="11054080" cy="2133599"/>
          </a:xfrm>
        </p:spPr>
        <p:txBody>
          <a:bodyPr anchor="b"/>
          <a:lstStyle>
            <a:lvl1pPr marL="0" indent="0">
              <a:buNone/>
              <a:defRPr sz="2844">
                <a:solidFill>
                  <a:schemeClr val="tx1">
                    <a:tint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29.04.2020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2689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50240"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610773"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29.04.2020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2349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50240" y="2183272"/>
            <a:ext cx="5746045"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ru-RU" smtClean="0"/>
              <a:t>Образец текста</a:t>
            </a:r>
          </a:p>
        </p:txBody>
      </p:sp>
      <p:sp>
        <p:nvSpPr>
          <p:cNvPr id="4" name="Объект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606259" y="2183272"/>
            <a:ext cx="5748302"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ru-RU" smtClean="0"/>
              <a:t>Образец текста</a:t>
            </a:r>
          </a:p>
        </p:txBody>
      </p:sp>
      <p:sp>
        <p:nvSpPr>
          <p:cNvPr id="6" name="Объект 5"/>
          <p:cNvSpPr>
            <a:spLocks noGrp="1"/>
          </p:cNvSpPr>
          <p:nvPr>
            <p:ph sz="quarter" idx="4"/>
          </p:nvPr>
        </p:nvSpPr>
        <p:spPr>
          <a:xfrm>
            <a:off x="6606259"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29.04.2020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4238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29.04.2020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7071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29.04.2020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4206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spTree>
      <p:nvGrpSpPr>
        <p:cNvPr id="1" name=""/>
        <p:cNvGrpSpPr/>
        <p:nvPr/>
      </p:nvGrpSpPr>
      <p:grpSpPr>
        <a:xfrm>
          <a:off x="0" y="0"/>
          <a:ext cx="0" cy="0"/>
          <a:chOff x="0" y="0"/>
          <a:chExt cx="0" cy="0"/>
        </a:xfrm>
      </p:grpSpPr>
      <p:sp>
        <p:nvSpPr>
          <p:cNvPr id="20" name="Изображение"/>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Текст заголовка"/>
          <p:cNvSpPr txBox="1">
            <a:spLocks noGrp="1"/>
          </p:cNvSpPr>
          <p:nvPr>
            <p:ph type="title"/>
          </p:nvPr>
        </p:nvSpPr>
        <p:spPr>
          <a:xfrm>
            <a:off x="1270000" y="6718300"/>
            <a:ext cx="10464800" cy="1422400"/>
          </a:xfrm>
          <a:prstGeom prst="rect">
            <a:avLst/>
          </a:prstGeom>
        </p:spPr>
        <p:txBody>
          <a:bodyPr anchor="b"/>
          <a:lstStyle/>
          <a:p>
            <a:r>
              <a:t>Текст заголовка</a:t>
            </a:r>
          </a:p>
        </p:txBody>
      </p:sp>
      <p:sp>
        <p:nvSpPr>
          <p:cNvPr id="22" name="Уровень текста 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241" y="388338"/>
            <a:ext cx="4278490" cy="1652693"/>
          </a:xfrm>
        </p:spPr>
        <p:txBody>
          <a:bodyPr anchor="b"/>
          <a:lstStyle>
            <a:lvl1pPr algn="l">
              <a:defRPr sz="2844" b="1"/>
            </a:lvl1pPr>
          </a:lstStyle>
          <a:p>
            <a:r>
              <a:rPr lang="ru-RU" smtClean="0"/>
              <a:t>Образец заголовка</a:t>
            </a:r>
            <a:endParaRPr lang="ru-RU"/>
          </a:p>
        </p:txBody>
      </p:sp>
      <p:sp>
        <p:nvSpPr>
          <p:cNvPr id="3" name="Объект 2"/>
          <p:cNvSpPr>
            <a:spLocks noGrp="1"/>
          </p:cNvSpPr>
          <p:nvPr>
            <p:ph idx="1"/>
          </p:nvPr>
        </p:nvSpPr>
        <p:spPr>
          <a:xfrm>
            <a:off x="5084516" y="388339"/>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50241" y="2041032"/>
            <a:ext cx="4278490"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29.04.2020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11387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49032" y="6827520"/>
            <a:ext cx="7802880" cy="806027"/>
          </a:xfrm>
        </p:spPr>
        <p:txBody>
          <a:bodyPr anchor="b"/>
          <a:lstStyle>
            <a:lvl1pPr algn="l">
              <a:defRPr sz="2844" b="1"/>
            </a:lvl1pPr>
          </a:lstStyle>
          <a:p>
            <a:r>
              <a:rPr lang="ru-RU" smtClean="0"/>
              <a:t>Образец заголовка</a:t>
            </a:r>
            <a:endParaRPr lang="ru-RU"/>
          </a:p>
        </p:txBody>
      </p:sp>
      <p:sp>
        <p:nvSpPr>
          <p:cNvPr id="3" name="Рисунок 2"/>
          <p:cNvSpPr>
            <a:spLocks noGrp="1"/>
          </p:cNvSpPr>
          <p:nvPr>
            <p:ph type="pic" idx="1"/>
          </p:nvPr>
        </p:nvSpPr>
        <p:spPr>
          <a:xfrm>
            <a:off x="2549032" y="871502"/>
            <a:ext cx="7802880" cy="585216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endParaRPr lang="ru-RU"/>
          </a:p>
        </p:txBody>
      </p:sp>
      <p:sp>
        <p:nvSpPr>
          <p:cNvPr id="4" name="Текст 3"/>
          <p:cNvSpPr>
            <a:spLocks noGrp="1"/>
          </p:cNvSpPr>
          <p:nvPr>
            <p:ph type="body" sz="half" idx="2"/>
          </p:nvPr>
        </p:nvSpPr>
        <p:spPr>
          <a:xfrm>
            <a:off x="2549032" y="7633547"/>
            <a:ext cx="7802880" cy="1144693"/>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29.04.2020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9374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29.04.2020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7947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428480" y="390597"/>
            <a:ext cx="2926080" cy="832216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50240" y="390597"/>
            <a:ext cx="8561493" cy="832216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29.04.2020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85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spTree>
      <p:nvGrpSpPr>
        <p:cNvPr id="1" name=""/>
        <p:cNvGrpSpPr/>
        <p:nvPr/>
      </p:nvGrpSpPr>
      <p:grpSpPr>
        <a:xfrm>
          <a:off x="0" y="0"/>
          <a:ext cx="0" cy="0"/>
          <a:chOff x="0" y="0"/>
          <a:chExt cx="0" cy="0"/>
        </a:xfrm>
      </p:grpSpPr>
      <p:sp>
        <p:nvSpPr>
          <p:cNvPr id="30" name="Текст заголовка"/>
          <p:cNvSpPr txBox="1">
            <a:spLocks noGrp="1"/>
          </p:cNvSpPr>
          <p:nvPr>
            <p:ph type="title"/>
          </p:nvPr>
        </p:nvSpPr>
        <p:spPr>
          <a:xfrm>
            <a:off x="1270000" y="3225800"/>
            <a:ext cx="10464800" cy="3302000"/>
          </a:xfrm>
          <a:prstGeom prst="rect">
            <a:avLst/>
          </a:prstGeom>
        </p:spPr>
        <p:txBody>
          <a:bodyPr/>
          <a:lstStyle/>
          <a:p>
            <a:r>
              <a:t>Текст заголовка</a:t>
            </a:r>
          </a:p>
        </p:txBody>
      </p:sp>
      <p:sp>
        <p:nvSpPr>
          <p:cNvPr id="3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spTree>
      <p:nvGrpSpPr>
        <p:cNvPr id="1" name=""/>
        <p:cNvGrpSpPr/>
        <p:nvPr/>
      </p:nvGrpSpPr>
      <p:grpSpPr>
        <a:xfrm>
          <a:off x="0" y="0"/>
          <a:ext cx="0" cy="0"/>
          <a:chOff x="0" y="0"/>
          <a:chExt cx="0" cy="0"/>
        </a:xfrm>
      </p:grpSpPr>
      <p:sp>
        <p:nvSpPr>
          <p:cNvPr id="38" name="Изображение"/>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Текст заголовка"/>
          <p:cNvSpPr txBox="1">
            <a:spLocks noGrp="1"/>
          </p:cNvSpPr>
          <p:nvPr>
            <p:ph type="title"/>
          </p:nvPr>
        </p:nvSpPr>
        <p:spPr>
          <a:xfrm>
            <a:off x="952500" y="635000"/>
            <a:ext cx="5334000" cy="3987800"/>
          </a:xfrm>
          <a:prstGeom prst="rect">
            <a:avLst/>
          </a:prstGeom>
        </p:spPr>
        <p:txBody>
          <a:bodyPr anchor="b"/>
          <a:lstStyle>
            <a:lvl1pPr>
              <a:defRPr sz="6000"/>
            </a:lvl1pPr>
          </a:lstStyle>
          <a:p>
            <a:r>
              <a:t>Текст заголовка</a:t>
            </a:r>
          </a:p>
        </p:txBody>
      </p:sp>
      <p:sp>
        <p:nvSpPr>
          <p:cNvPr id="40" name="Уровень текста 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сверху">
    <p:spTree>
      <p:nvGrpSpPr>
        <p:cNvPr id="1" name=""/>
        <p:cNvGrpSpPr/>
        <p:nvPr/>
      </p:nvGrpSpPr>
      <p:grpSpPr>
        <a:xfrm>
          <a:off x="0" y="0"/>
          <a:ext cx="0" cy="0"/>
          <a:chOff x="0" y="0"/>
          <a:chExt cx="0" cy="0"/>
        </a:xfrm>
      </p:grpSpPr>
      <p:sp>
        <p:nvSpPr>
          <p:cNvPr id="48" name="Текст заголовка"/>
          <p:cNvSpPr txBox="1">
            <a:spLocks noGrp="1"/>
          </p:cNvSpPr>
          <p:nvPr>
            <p:ph type="title"/>
          </p:nvPr>
        </p:nvSpPr>
        <p:spPr>
          <a:prstGeom prst="rect">
            <a:avLst/>
          </a:prstGeom>
        </p:spPr>
        <p:txBody>
          <a:bodyPr/>
          <a:lstStyle/>
          <a:p>
            <a:r>
              <a:t>Текст заголовка</a:t>
            </a:r>
          </a:p>
        </p:txBody>
      </p:sp>
      <p:sp>
        <p:nvSpPr>
          <p:cNvPr id="4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56" name="Текст заголовка"/>
          <p:cNvSpPr txBox="1">
            <a:spLocks noGrp="1"/>
          </p:cNvSpPr>
          <p:nvPr>
            <p:ph type="title"/>
          </p:nvPr>
        </p:nvSpPr>
        <p:spPr>
          <a:prstGeom prst="rect">
            <a:avLst/>
          </a:prstGeom>
        </p:spPr>
        <p:txBody>
          <a:bodyPr/>
          <a:lstStyle/>
          <a:p>
            <a:r>
              <a:t>Текст заголовка</a:t>
            </a:r>
          </a:p>
        </p:txBody>
      </p:sp>
      <p:sp>
        <p:nvSpPr>
          <p:cNvPr id="57"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8"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65" name="Изображение"/>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Текст заголовка"/>
          <p:cNvSpPr txBox="1">
            <a:spLocks noGrp="1"/>
          </p:cNvSpPr>
          <p:nvPr>
            <p:ph type="title"/>
          </p:nvPr>
        </p:nvSpPr>
        <p:spPr>
          <a:prstGeom prst="rect">
            <a:avLst/>
          </a:prstGeom>
        </p:spPr>
        <p:txBody>
          <a:bodyPr/>
          <a:lstStyle/>
          <a:p>
            <a:r>
              <a:t>Текст заголовка</a:t>
            </a:r>
          </a:p>
        </p:txBody>
      </p:sp>
      <p:sp>
        <p:nvSpPr>
          <p:cNvPr id="67" name="Уровень текста 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8" name="Номер слайда"/>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75" name="Уровень текста 1…"/>
          <p:cNvSpPr txBox="1">
            <a:spLocks noGrp="1"/>
          </p:cNvSpPr>
          <p:nvPr>
            <p:ph type="body" idx="1"/>
          </p:nvPr>
        </p:nvSpPr>
        <p:spPr>
          <a:xfrm>
            <a:off x="952500" y="1270000"/>
            <a:ext cx="11099800" cy="721360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6"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spTree>
      <p:nvGrpSpPr>
        <p:cNvPr id="1" name=""/>
        <p:cNvGrpSpPr/>
        <p:nvPr/>
      </p:nvGrpSpPr>
      <p:grpSpPr>
        <a:xfrm>
          <a:off x="0" y="0"/>
          <a:ext cx="0" cy="0"/>
          <a:chOff x="0" y="0"/>
          <a:chExt cx="0" cy="0"/>
        </a:xfrm>
      </p:grpSpPr>
      <p:sp>
        <p:nvSpPr>
          <p:cNvPr id="83" name="Изображение"/>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Изображение"/>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Изображение"/>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240" y="390596"/>
            <a:ext cx="11704320" cy="16256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50240" y="2275841"/>
            <a:ext cx="11704320" cy="64369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50240" y="9040143"/>
            <a:ext cx="3034453" cy="519289"/>
          </a:xfrm>
          <a:prstGeom prst="rect">
            <a:avLst/>
          </a:prstGeom>
        </p:spPr>
        <p:txBody>
          <a:bodyPr vert="horz" lIns="91440" tIns="45720" rIns="91440" bIns="45720" rtlCol="0" anchor="ctr"/>
          <a:lstStyle>
            <a:lvl1pPr algn="l">
              <a:defRPr sz="1707">
                <a:solidFill>
                  <a:schemeClr val="tx1">
                    <a:tint val="75000"/>
                  </a:schemeClr>
                </a:solidFill>
              </a:defRPr>
            </a:lvl1pPr>
          </a:lstStyle>
          <a:p>
            <a:pPr defTabSz="1300460" hangingPunct="1"/>
            <a:fld id="{B4C71EC6-210F-42DE-9C53-41977AD35B3D}" type="datetimeFigureOut">
              <a:rPr lang="ru-RU" b="0" kern="1200" smtClean="0">
                <a:solidFill>
                  <a:prstClr val="black">
                    <a:tint val="75000"/>
                  </a:prstClr>
                </a:solidFill>
                <a:latin typeface="Calibri"/>
                <a:ea typeface="+mn-ea"/>
                <a:cs typeface="+mn-cs"/>
              </a:rPr>
              <a:pPr defTabSz="1300460" hangingPunct="1"/>
              <a:t>29.04.2020</a:t>
            </a:fld>
            <a:endParaRPr lang="ru-RU" b="0" kern="1200">
              <a:solidFill>
                <a:prstClr val="black">
                  <a:tint val="75000"/>
                </a:prstClr>
              </a:solidFill>
              <a:latin typeface="Calibri"/>
              <a:ea typeface="+mn-ea"/>
              <a:cs typeface="+mn-cs"/>
            </a:endParaRPr>
          </a:p>
        </p:txBody>
      </p:sp>
      <p:sp>
        <p:nvSpPr>
          <p:cNvPr id="5" name="Нижний колонтитул 4"/>
          <p:cNvSpPr>
            <a:spLocks noGrp="1"/>
          </p:cNvSpPr>
          <p:nvPr>
            <p:ph type="ftr" sz="quarter" idx="3"/>
          </p:nvPr>
        </p:nvSpPr>
        <p:spPr>
          <a:xfrm>
            <a:off x="4443307" y="9040143"/>
            <a:ext cx="4118187"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pPr defTabSz="1300460" hangingPunct="1"/>
            <a:endParaRPr lang="ru-RU" b="0" kern="1200">
              <a:solidFill>
                <a:prstClr val="black">
                  <a:tint val="75000"/>
                </a:prstClr>
              </a:solidFill>
              <a:latin typeface="Calibri"/>
              <a:ea typeface="+mn-ea"/>
              <a:cs typeface="+mn-cs"/>
            </a:endParaRPr>
          </a:p>
        </p:txBody>
      </p:sp>
      <p:sp>
        <p:nvSpPr>
          <p:cNvPr id="6" name="Номер слайда 5"/>
          <p:cNvSpPr>
            <a:spLocks noGrp="1"/>
          </p:cNvSpPr>
          <p:nvPr>
            <p:ph type="sldNum" sz="quarter" idx="4"/>
          </p:nvPr>
        </p:nvSpPr>
        <p:spPr>
          <a:xfrm>
            <a:off x="9320107" y="9040143"/>
            <a:ext cx="3034453" cy="519289"/>
          </a:xfrm>
          <a:prstGeom prst="rect">
            <a:avLst/>
          </a:prstGeom>
        </p:spPr>
        <p:txBody>
          <a:bodyPr vert="horz" lIns="91440" tIns="45720" rIns="91440" bIns="45720" rtlCol="0" anchor="ctr"/>
          <a:lstStyle>
            <a:lvl1pPr algn="r">
              <a:defRPr sz="1707">
                <a:solidFill>
                  <a:schemeClr val="tx1">
                    <a:tint val="75000"/>
                  </a:schemeClr>
                </a:solidFill>
              </a:defRPr>
            </a:lvl1pPr>
          </a:lstStyle>
          <a:p>
            <a:pPr defTabSz="1300460" hangingPunct="1"/>
            <a:fld id="{B19B0651-EE4F-4900-A07F-96A6BFA9D0F0}" type="slidenum">
              <a:rPr lang="ru-RU" b="0" kern="1200" smtClean="0">
                <a:solidFill>
                  <a:prstClr val="black">
                    <a:tint val="75000"/>
                  </a:prstClr>
                </a:solidFill>
                <a:latin typeface="Calibri"/>
                <a:ea typeface="+mn-ea"/>
                <a:cs typeface="+mn-cs"/>
              </a:rPr>
              <a:pPr defTabSz="1300460" hangingPunct="1"/>
              <a:t>‹#›</a:t>
            </a:fld>
            <a:endParaRPr lang="ru-RU" b="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080641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130046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4551"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3982"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3413"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p:bodyStyle>
    <p:otherStyle>
      <a:defPPr>
        <a:defRPr lang="ru-RU"/>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9.svg"/><Relationship Id="rId3" Type="http://schemas.openxmlformats.org/officeDocument/2006/relationships/image" Target="../media/image23.svg"/><Relationship Id="rId7" Type="http://schemas.openxmlformats.org/officeDocument/2006/relationships/image" Target="../media/image17.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7.svg"/><Relationship Id="rId5" Type="http://schemas.openxmlformats.org/officeDocument/2006/relationships/image" Target="../media/image25.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Москва, 2019"/>
          <p:cNvSpPr txBox="1"/>
          <p:nvPr/>
        </p:nvSpPr>
        <p:spPr>
          <a:xfrm>
            <a:off x="6510884" y="8579977"/>
            <a:ext cx="788677"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lang="ru-RU" b="0" dirty="0">
                <a:solidFill>
                  <a:schemeClr val="tx1"/>
                </a:solidFill>
                <a:latin typeface="PT_Russia Text Medium" panose="02000503000000020004" pitchFamily="2" charset="0"/>
                <a:ea typeface="PT_Russia Text Medium" panose="02000503000000020004" pitchFamily="2" charset="0"/>
              </a:rPr>
              <a:t>2020</a:t>
            </a:r>
            <a:endParaRPr b="0" dirty="0">
              <a:solidFill>
                <a:schemeClr val="tx1"/>
              </a:solidFill>
              <a:latin typeface="PT_Russia Text Medium" panose="02000503000000020004" pitchFamily="2" charset="0"/>
              <a:ea typeface="PT_Russia Text Medium" panose="02000503000000020004" pitchFamily="2" charset="0"/>
            </a:endParaRPr>
          </a:p>
        </p:txBody>
      </p:sp>
      <p:pic>
        <p:nvPicPr>
          <p:cNvPr id="6" name="Рисунок 5">
            <a:extLst>
              <a:ext uri="{FF2B5EF4-FFF2-40B4-BE49-F238E27FC236}">
                <a16:creationId xmlns:a16="http://schemas.microsoft.com/office/drawing/2014/main" xmlns="" id="{D34B69B1-2804-4995-ACC3-C16CC4A5D0EF}"/>
              </a:ext>
            </a:extLst>
          </p:cNvPr>
          <p:cNvPicPr>
            <a:picLocks noChangeAspect="1"/>
          </p:cNvPicPr>
          <p:nvPr/>
        </p:nvPicPr>
        <p:blipFill rotWithShape="1">
          <a:blip r:embed="rId2" cstate="print">
            <a:extLst>
              <a:ext uri="{96DAC541-7B7A-43D3-8B79-37D633B846F1}">
                <asvg:svgBlip xmlns:asvg="http://schemas.microsoft.com/office/drawing/2016/SVG/main" xmlns="" r:embed="rId3"/>
              </a:ext>
            </a:extLst>
          </a:blip>
          <a:srcRect l="74000"/>
          <a:stretch/>
        </p:blipFill>
        <p:spPr>
          <a:xfrm>
            <a:off x="-1" y="1018861"/>
            <a:ext cx="3815293" cy="8961680"/>
          </a:xfrm>
          <a:prstGeom prst="rect">
            <a:avLst/>
          </a:prstGeom>
        </p:spPr>
      </p:pic>
      <p:pic>
        <p:nvPicPr>
          <p:cNvPr id="8" name="Рисунок 7">
            <a:extLst>
              <a:ext uri="{FF2B5EF4-FFF2-40B4-BE49-F238E27FC236}">
                <a16:creationId xmlns:a16="http://schemas.microsoft.com/office/drawing/2014/main" xmlns="" id="{42E5912F-BE93-4427-8E77-DA62155C835B}"/>
              </a:ext>
            </a:extLst>
          </p:cNvPr>
          <p:cNvPicPr>
            <a:picLocks noChangeAspect="1"/>
          </p:cNvPicPr>
          <p:nvPr/>
        </p:nvPicPr>
        <p:blipFill rotWithShape="1">
          <a:blip r:embed="rId4" cstate="print">
            <a:extLst>
              <a:ext uri="{96DAC541-7B7A-43D3-8B79-37D633B846F1}">
                <asvg:svgBlip xmlns:asvg="http://schemas.microsoft.com/office/drawing/2016/SVG/main" xmlns="" r:embed="rId5"/>
              </a:ext>
            </a:extLst>
          </a:blip>
          <a:srcRect t="27031" r="48241" b="-1"/>
          <a:stretch/>
        </p:blipFill>
        <p:spPr>
          <a:xfrm>
            <a:off x="9873192" y="2777066"/>
            <a:ext cx="3815292" cy="7601427"/>
          </a:xfrm>
          <a:prstGeom prst="rect">
            <a:avLst/>
          </a:prstGeom>
        </p:spPr>
      </p:pic>
      <p:sp>
        <p:nvSpPr>
          <p:cNvPr id="7" name="TextBox 6">
            <a:extLst>
              <a:ext uri="{FF2B5EF4-FFF2-40B4-BE49-F238E27FC236}">
                <a16:creationId xmlns:a16="http://schemas.microsoft.com/office/drawing/2014/main" xmlns="" id="{5F162485-9B1E-4DA9-A0EF-38AB914EE6AF}"/>
              </a:ext>
            </a:extLst>
          </p:cNvPr>
          <p:cNvSpPr txBox="1"/>
          <p:nvPr/>
        </p:nvSpPr>
        <p:spPr>
          <a:xfrm>
            <a:off x="2700773" y="3483021"/>
            <a:ext cx="8408901" cy="48423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ru-RU" sz="4400" dirty="0">
                <a:solidFill>
                  <a:srgbClr val="92278F"/>
                </a:solidFill>
              </a:rPr>
              <a:t>Персонифицированное финансирование дополнительного образования </a:t>
            </a:r>
            <a:r>
              <a:rPr lang="ru-RU" sz="4400" dirty="0" smtClean="0">
                <a:solidFill>
                  <a:srgbClr val="92278F"/>
                </a:solidFill>
              </a:rPr>
              <a:t>детей как инструмент эффективного развития дополнительного образования</a:t>
            </a:r>
            <a:endParaRPr lang="ru-RU" sz="4400" dirty="0">
              <a:solidFill>
                <a:srgbClr val="92278F"/>
              </a:solidFill>
            </a:endParaRPr>
          </a:p>
        </p:txBody>
      </p:sp>
      <p:pic>
        <p:nvPicPr>
          <p:cNvPr id="2" name="Рисунок 1">
            <a:extLst>
              <a:ext uri="{FF2B5EF4-FFF2-40B4-BE49-F238E27FC236}">
                <a16:creationId xmlns:a16="http://schemas.microsoft.com/office/drawing/2014/main" xmlns="" id="{BA89255A-5E5C-4F53-B08B-51389D98BDB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374125" y="563035"/>
            <a:ext cx="3062195" cy="2631574"/>
          </a:xfrm>
          <a:prstGeom prst="rect">
            <a:avLst/>
          </a:prstGeom>
        </p:spPr>
      </p:pic>
    </p:spTree>
    <p:extLst>
      <p:ext uri="{BB962C8B-B14F-4D97-AF65-F5344CB8AC3E}">
        <p14:creationId xmlns:p14="http://schemas.microsoft.com/office/powerpoint/2010/main" val="200300150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8046" y="466272"/>
            <a:ext cx="9068707" cy="9068707"/>
          </a:xfrm>
        </p:spPr>
      </p:pic>
    </p:spTree>
    <p:extLst>
      <p:ext uri="{BB962C8B-B14F-4D97-AF65-F5344CB8AC3E}">
        <p14:creationId xmlns:p14="http://schemas.microsoft.com/office/powerpoint/2010/main" val="214830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Может выражаться в часах или в рублях (указать текстом и символами)…"/>
          <p:cNvSpPr txBox="1">
            <a:spLocks noGrp="1"/>
          </p:cNvSpPr>
          <p:nvPr>
            <p:ph type="body" idx="1"/>
          </p:nvPr>
        </p:nvSpPr>
        <p:spPr>
          <a:xfrm>
            <a:off x="-3416300" y="10600266"/>
            <a:ext cx="11099800" cy="6286500"/>
          </a:xfrm>
          <a:prstGeom prst="rect">
            <a:avLst/>
          </a:prstGeom>
        </p:spPr>
        <p:txBody>
          <a:bodyPr/>
          <a:lstStyle/>
          <a:p>
            <a:pPr marL="0" indent="0">
              <a:buSzTx/>
              <a:buNone/>
            </a:pPr>
            <a:r>
              <a:rPr dirty="0" err="1"/>
              <a:t>Может</a:t>
            </a:r>
            <a:r>
              <a:rPr dirty="0"/>
              <a:t> </a:t>
            </a:r>
            <a:r>
              <a:rPr dirty="0" err="1"/>
              <a:t>отличаться</a:t>
            </a:r>
            <a:r>
              <a:rPr dirty="0"/>
              <a:t> в </a:t>
            </a:r>
            <a:r>
              <a:rPr dirty="0" err="1"/>
              <a:t>зависимости</a:t>
            </a:r>
            <a:r>
              <a:rPr dirty="0"/>
              <a:t> </a:t>
            </a:r>
            <a:r>
              <a:rPr dirty="0" err="1"/>
              <a:t>от</a:t>
            </a:r>
            <a:r>
              <a:rPr dirty="0"/>
              <a:t> </a:t>
            </a:r>
            <a:r>
              <a:rPr dirty="0" err="1"/>
              <a:t>муниципалитета</a:t>
            </a:r>
            <a:r>
              <a:rPr dirty="0"/>
              <a:t> (</a:t>
            </a:r>
            <a:r>
              <a:rPr dirty="0" err="1"/>
              <a:t>можно</a:t>
            </a:r>
            <a:r>
              <a:rPr dirty="0"/>
              <a:t> </a:t>
            </a:r>
            <a:r>
              <a:rPr dirty="0" err="1"/>
              <a:t>тоже</a:t>
            </a:r>
            <a:r>
              <a:rPr dirty="0"/>
              <a:t> </a:t>
            </a:r>
            <a:r>
              <a:rPr dirty="0" err="1"/>
              <a:t>обыграть</a:t>
            </a:r>
            <a:r>
              <a:rPr dirty="0"/>
              <a:t> </a:t>
            </a:r>
            <a:r>
              <a:rPr dirty="0" err="1"/>
              <a:t>символично</a:t>
            </a:r>
            <a:r>
              <a:rPr dirty="0"/>
              <a:t>)</a:t>
            </a:r>
          </a:p>
        </p:txBody>
      </p:sp>
      <p:sp>
        <p:nvSpPr>
          <p:cNvPr id="4" name="Прямоугольник 3">
            <a:extLst>
              <a:ext uri="{FF2B5EF4-FFF2-40B4-BE49-F238E27FC236}">
                <a16:creationId xmlns:a16="http://schemas.microsoft.com/office/drawing/2014/main" xmlns="" id="{90A46403-7067-4D03-8A4D-679B01E43923}"/>
              </a:ext>
            </a:extLst>
          </p:cNvPr>
          <p:cNvSpPr/>
          <p:nvPr/>
        </p:nvSpPr>
        <p:spPr>
          <a:xfrm>
            <a:off x="-1" y="0"/>
            <a:ext cx="13159409" cy="1049336"/>
          </a:xfrm>
          <a:prstGeom prst="rect">
            <a:avLst/>
          </a:prstGeom>
          <a:solidFill>
            <a:srgbClr val="963F9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Прямоугольник 1">
            <a:extLst>
              <a:ext uri="{FF2B5EF4-FFF2-40B4-BE49-F238E27FC236}">
                <a16:creationId xmlns:a16="http://schemas.microsoft.com/office/drawing/2014/main" xmlns="" id="{9BD8DCF9-2B14-4067-B86E-5008660B56DF}"/>
              </a:ext>
            </a:extLst>
          </p:cNvPr>
          <p:cNvSpPr/>
          <p:nvPr/>
        </p:nvSpPr>
        <p:spPr>
          <a:xfrm>
            <a:off x="4593851" y="150135"/>
            <a:ext cx="3228768" cy="707886"/>
          </a:xfrm>
          <a:prstGeom prst="rect">
            <a:avLst/>
          </a:prstGeom>
        </p:spPr>
        <p:txBody>
          <a:bodyPr wrap="none">
            <a:spAutoFit/>
          </a:bodyPr>
          <a:lstStyle/>
          <a:p>
            <a:r>
              <a:rPr lang="ru-RU" sz="4000" dirty="0">
                <a:solidFill>
                  <a:schemeClr val="bg1"/>
                </a:solidFill>
                <a:latin typeface="PT_Russia Text" panose="02000503000000020004" pitchFamily="2" charset="0"/>
                <a:ea typeface="PT_Russia Text" panose="02000503000000020004" pitchFamily="2" charset="0"/>
                <a:cs typeface="Open Sans" panose="020B0606030504020204" pitchFamily="34" charset="0"/>
              </a:rPr>
              <a:t>Сертификат</a:t>
            </a:r>
          </a:p>
        </p:txBody>
      </p:sp>
      <p:sp>
        <p:nvSpPr>
          <p:cNvPr id="9" name="Прямоугольник 8">
            <a:extLst>
              <a:ext uri="{FF2B5EF4-FFF2-40B4-BE49-F238E27FC236}">
                <a16:creationId xmlns:a16="http://schemas.microsoft.com/office/drawing/2014/main" xmlns="" id="{E083F72A-5D81-4739-891D-AD7262A09367}"/>
              </a:ext>
            </a:extLst>
          </p:cNvPr>
          <p:cNvSpPr/>
          <p:nvPr/>
        </p:nvSpPr>
        <p:spPr>
          <a:xfrm>
            <a:off x="2299450" y="2463626"/>
            <a:ext cx="3175316" cy="1938992"/>
          </a:xfrm>
          <a:prstGeom prst="rect">
            <a:avLst/>
          </a:prstGeom>
        </p:spPr>
        <p:txBody>
          <a:bodyPr wrap="square">
            <a:spAutoFit/>
          </a:bodyPr>
          <a:lstStyle/>
          <a:p>
            <a:r>
              <a:rPr lang="ru-RU" b="0"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Должен покрывать определенный объем услуг </a:t>
            </a:r>
          </a:p>
          <a:p>
            <a:r>
              <a:rPr lang="ru-RU" b="0"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(программу ДО целиком)</a:t>
            </a:r>
          </a:p>
        </p:txBody>
      </p:sp>
      <p:pic>
        <p:nvPicPr>
          <p:cNvPr id="3" name="Рисунок 2">
            <a:extLst>
              <a:ext uri="{FF2B5EF4-FFF2-40B4-BE49-F238E27FC236}">
                <a16:creationId xmlns:a16="http://schemas.microsoft.com/office/drawing/2014/main" xmlns="" id="{9DA54007-5855-43DE-BACF-781AE00918F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46659" y="2410764"/>
            <a:ext cx="1858611" cy="1858611"/>
          </a:xfrm>
          <a:prstGeom prst="rect">
            <a:avLst/>
          </a:prstGeom>
        </p:spPr>
      </p:pic>
      <p:grpSp>
        <p:nvGrpSpPr>
          <p:cNvPr id="6" name="Группа 5">
            <a:extLst>
              <a:ext uri="{FF2B5EF4-FFF2-40B4-BE49-F238E27FC236}">
                <a16:creationId xmlns:a16="http://schemas.microsoft.com/office/drawing/2014/main" xmlns="" id="{C4EE80BD-4784-AF47-9900-B8D935F7E1EE}"/>
              </a:ext>
            </a:extLst>
          </p:cNvPr>
          <p:cNvGrpSpPr/>
          <p:nvPr/>
        </p:nvGrpSpPr>
        <p:grpSpPr>
          <a:xfrm>
            <a:off x="5748853" y="2344515"/>
            <a:ext cx="3114115" cy="2159237"/>
            <a:chOff x="6826015" y="2521984"/>
            <a:chExt cx="5745031" cy="3983438"/>
          </a:xfrm>
        </p:grpSpPr>
        <p:pic>
          <p:nvPicPr>
            <p:cNvPr id="12" name="Рисунок 11">
              <a:extLst>
                <a:ext uri="{FF2B5EF4-FFF2-40B4-BE49-F238E27FC236}">
                  <a16:creationId xmlns:a16="http://schemas.microsoft.com/office/drawing/2014/main" xmlns="" id="{1C9DEF48-4C91-4DC4-A232-1279CBDFD2E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938920" y="2521984"/>
              <a:ext cx="5519221" cy="3983438"/>
            </a:xfrm>
            <a:prstGeom prst="rect">
              <a:avLst/>
            </a:prstGeom>
          </p:spPr>
        </p:pic>
        <p:pic>
          <p:nvPicPr>
            <p:cNvPr id="13" name="Рисунок 12">
              <a:extLst>
                <a:ext uri="{FF2B5EF4-FFF2-40B4-BE49-F238E27FC236}">
                  <a16:creationId xmlns:a16="http://schemas.microsoft.com/office/drawing/2014/main" xmlns="" id="{D43E5CC3-AEB8-4F4E-BCCA-6F14736AE94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826015" y="4640264"/>
              <a:ext cx="2032976" cy="1557336"/>
            </a:xfrm>
            <a:prstGeom prst="rect">
              <a:avLst/>
            </a:prstGeom>
          </p:spPr>
        </p:pic>
        <p:pic>
          <p:nvPicPr>
            <p:cNvPr id="14" name="Рисунок 13">
              <a:extLst>
                <a:ext uri="{FF2B5EF4-FFF2-40B4-BE49-F238E27FC236}">
                  <a16:creationId xmlns:a16="http://schemas.microsoft.com/office/drawing/2014/main" xmlns="" id="{E6484500-7C3A-4F88-A5C1-327D5AE5ED8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538070" y="3861596"/>
              <a:ext cx="2032976" cy="1557336"/>
            </a:xfrm>
            <a:prstGeom prst="rect">
              <a:avLst/>
            </a:prstGeom>
          </p:spPr>
        </p:pic>
      </p:grpSp>
      <p:sp>
        <p:nvSpPr>
          <p:cNvPr id="15" name="Прямоугольник 14">
            <a:extLst>
              <a:ext uri="{FF2B5EF4-FFF2-40B4-BE49-F238E27FC236}">
                <a16:creationId xmlns:a16="http://schemas.microsoft.com/office/drawing/2014/main" xmlns="" id="{13F68B63-F3CD-4E50-BAC6-6DAD790923F9}"/>
              </a:ext>
            </a:extLst>
          </p:cNvPr>
          <p:cNvSpPr/>
          <p:nvPr/>
        </p:nvSpPr>
        <p:spPr>
          <a:xfrm>
            <a:off x="9198256" y="2711313"/>
            <a:ext cx="2991714" cy="1200329"/>
          </a:xfrm>
          <a:prstGeom prst="rect">
            <a:avLst/>
          </a:prstGeom>
        </p:spPr>
        <p:txBody>
          <a:bodyPr wrap="square">
            <a:spAutoFit/>
          </a:bodyPr>
          <a:lstStyle/>
          <a:p>
            <a:r>
              <a:rPr lang="ru-RU" b="0"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Может отличаться в зависимости от муниципалитета </a:t>
            </a:r>
          </a:p>
        </p:txBody>
      </p:sp>
      <p:sp>
        <p:nvSpPr>
          <p:cNvPr id="5" name="TextBox 4">
            <a:extLst>
              <a:ext uri="{FF2B5EF4-FFF2-40B4-BE49-F238E27FC236}">
                <a16:creationId xmlns:a16="http://schemas.microsoft.com/office/drawing/2014/main" xmlns="" id="{A9800D7D-55FE-BB47-A65B-6999FCD8A66A}"/>
              </a:ext>
            </a:extLst>
          </p:cNvPr>
          <p:cNvSpPr txBox="1"/>
          <p:nvPr/>
        </p:nvSpPr>
        <p:spPr>
          <a:xfrm>
            <a:off x="315420" y="1305076"/>
            <a:ext cx="12486180" cy="902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ru-RU" sz="2600" b="0" dirty="0">
                <a:solidFill>
                  <a:srgbClr val="963F90"/>
                </a:solidFill>
                <a:latin typeface="PT_Russia Text Medium" panose="02000503000000020004" pitchFamily="2" charset="0"/>
                <a:ea typeface="PT_Russia Text Medium" panose="02000503000000020004" pitchFamily="2" charset="0"/>
                <a:cs typeface="Open Sans" panose="020B0606030504020204" pitchFamily="34" charset="0"/>
              </a:rPr>
              <a:t>Электронная реестровая запись, устанавливающая возможность ребенка получать образовательные услуги в определенном объеме (в рублях)</a:t>
            </a:r>
            <a:endParaRPr kumimoji="0" lang="ru-RU" sz="2600" b="0" u="none" strike="noStrike" cap="none" spc="0" normalizeH="0" baseline="0" dirty="0">
              <a:ln>
                <a:noFill/>
              </a:ln>
              <a:solidFill>
                <a:srgbClr val="000000"/>
              </a:solidFill>
              <a:effectLst/>
              <a:uFillTx/>
              <a:latin typeface="PT_Russia Text Medium" panose="02000503000000020004" pitchFamily="2" charset="0"/>
              <a:ea typeface="PT_Russia Text Medium" panose="02000503000000020004" pitchFamily="2" charset="0"/>
              <a:sym typeface="Helvetica Neue"/>
            </a:endParaRPr>
          </a:p>
        </p:txBody>
      </p:sp>
      <p:pic>
        <p:nvPicPr>
          <p:cNvPr id="16" name="Рисунок 15">
            <a:extLst>
              <a:ext uri="{FF2B5EF4-FFF2-40B4-BE49-F238E27FC236}">
                <a16:creationId xmlns:a16="http://schemas.microsoft.com/office/drawing/2014/main" xmlns="" id="{E25A9A98-2B41-FA49-B176-1739DDD33BD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311977" y="7409085"/>
            <a:ext cx="2127830" cy="2753663"/>
          </a:xfrm>
          <a:prstGeom prst="rect">
            <a:avLst/>
          </a:prstGeom>
        </p:spPr>
      </p:pic>
      <p:sp>
        <p:nvSpPr>
          <p:cNvPr id="17" name="TextBox 16">
            <a:extLst>
              <a:ext uri="{FF2B5EF4-FFF2-40B4-BE49-F238E27FC236}">
                <a16:creationId xmlns:a16="http://schemas.microsoft.com/office/drawing/2014/main" xmlns="" id="{1C153F6E-E5C0-1941-A3D2-DD4F66632124}"/>
              </a:ext>
            </a:extLst>
          </p:cNvPr>
          <p:cNvSpPr txBox="1"/>
          <p:nvPr/>
        </p:nvSpPr>
        <p:spPr>
          <a:xfrm>
            <a:off x="4068946" y="4832086"/>
            <a:ext cx="4866906"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ru-RU" sz="2600" dirty="0">
                <a:solidFill>
                  <a:srgbClr val="963F90"/>
                </a:solidFill>
                <a:latin typeface="PT_Russia Text Medium" panose="02000503000000020004" pitchFamily="2" charset="0"/>
                <a:ea typeface="PT_Russia Text Medium" panose="02000503000000020004" pitchFamily="2" charset="0"/>
                <a:cs typeface="Open Sans" panose="020B0606030504020204" pitchFamily="34" charset="0"/>
              </a:rPr>
              <a:t>2 статуса сертификата</a:t>
            </a:r>
            <a:endParaRPr kumimoji="0" lang="ru-RU" sz="2600" u="none" strike="noStrike" cap="none" spc="0" normalizeH="0" baseline="0" dirty="0">
              <a:ln>
                <a:noFill/>
              </a:ln>
              <a:solidFill>
                <a:srgbClr val="000000"/>
              </a:solidFill>
              <a:effectLst/>
              <a:uFillTx/>
              <a:latin typeface="PT_Russia Text Medium" panose="02000503000000020004" pitchFamily="2" charset="0"/>
              <a:ea typeface="PT_Russia Text Medium" panose="02000503000000020004" pitchFamily="2" charset="0"/>
              <a:sym typeface="Helvetica Neue"/>
            </a:endParaRPr>
          </a:p>
        </p:txBody>
      </p:sp>
      <p:sp>
        <p:nvSpPr>
          <p:cNvPr id="18" name="Прямоугольник 17">
            <a:extLst>
              <a:ext uri="{FF2B5EF4-FFF2-40B4-BE49-F238E27FC236}">
                <a16:creationId xmlns:a16="http://schemas.microsoft.com/office/drawing/2014/main" xmlns="" id="{80753FD8-A0E5-0D43-A933-F86554826496}"/>
              </a:ext>
            </a:extLst>
          </p:cNvPr>
          <p:cNvSpPr/>
          <p:nvPr/>
        </p:nvSpPr>
        <p:spPr>
          <a:xfrm>
            <a:off x="317404" y="5393118"/>
            <a:ext cx="6186980" cy="2308324"/>
          </a:xfrm>
          <a:prstGeom prst="rect">
            <a:avLst/>
          </a:prstGeom>
        </p:spPr>
        <p:txBody>
          <a:bodyPr wrap="square">
            <a:spAutoFit/>
          </a:bodyPr>
          <a:lstStyle/>
          <a:p>
            <a:r>
              <a:rPr lang="ru-RU"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Сертификат учета:</a:t>
            </a:r>
          </a:p>
          <a:p>
            <a:pPr marL="342900" indent="-342900" algn="l">
              <a:buFont typeface="Arial" panose="020B0604020202020204" pitchFamily="34" charset="0"/>
              <a:buChar char="•"/>
            </a:pPr>
            <a:r>
              <a:rPr lang="ru-RU" b="0"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Позволяет записываться на любые программы ДО за счет муниципального задания или платные</a:t>
            </a:r>
          </a:p>
          <a:p>
            <a:pPr marL="342900" indent="-342900" algn="l">
              <a:buFont typeface="Arial" panose="020B0604020202020204" pitchFamily="34" charset="0"/>
              <a:buChar char="•"/>
            </a:pPr>
            <a:r>
              <a:rPr lang="ru-RU" b="0"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Ведется персонифицированный учет</a:t>
            </a:r>
          </a:p>
        </p:txBody>
      </p:sp>
      <p:pic>
        <p:nvPicPr>
          <p:cNvPr id="11" name="Рисунок 10">
            <a:extLst>
              <a:ext uri="{FF2B5EF4-FFF2-40B4-BE49-F238E27FC236}">
                <a16:creationId xmlns:a16="http://schemas.microsoft.com/office/drawing/2014/main" xmlns="" id="{18E24CB4-C173-2B4E-B7D2-8117A2E8CD3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652598" y="7613435"/>
            <a:ext cx="2157012" cy="2157012"/>
          </a:xfrm>
          <a:prstGeom prst="rect">
            <a:avLst/>
          </a:prstGeom>
        </p:spPr>
      </p:pic>
      <p:pic>
        <p:nvPicPr>
          <p:cNvPr id="20" name="Рисунок 19">
            <a:extLst>
              <a:ext uri="{FF2B5EF4-FFF2-40B4-BE49-F238E27FC236}">
                <a16:creationId xmlns:a16="http://schemas.microsoft.com/office/drawing/2014/main" xmlns="" id="{3B1AEB0C-5921-BF4D-B420-B3C0F6828BA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719753" y="7849175"/>
            <a:ext cx="1565293" cy="1565293"/>
          </a:xfrm>
          <a:prstGeom prst="rect">
            <a:avLst/>
          </a:prstGeom>
        </p:spPr>
      </p:pic>
      <p:sp>
        <p:nvSpPr>
          <p:cNvPr id="21" name="TextBox 20">
            <a:extLst>
              <a:ext uri="{FF2B5EF4-FFF2-40B4-BE49-F238E27FC236}">
                <a16:creationId xmlns:a16="http://schemas.microsoft.com/office/drawing/2014/main" xmlns="" id="{FBFE8AD3-0719-5E46-8B49-CFB3DC18BFF0}"/>
              </a:ext>
            </a:extLst>
          </p:cNvPr>
          <p:cNvSpPr txBox="1"/>
          <p:nvPr/>
        </p:nvSpPr>
        <p:spPr>
          <a:xfrm>
            <a:off x="5075726" y="8012743"/>
            <a:ext cx="61074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ru-RU" sz="7200" b="0" u="none" strike="noStrike" cap="none" spc="0" normalizeH="0" baseline="0" dirty="0">
                <a:ln>
                  <a:noFill/>
                </a:ln>
                <a:solidFill>
                  <a:srgbClr val="92278F"/>
                </a:solidFill>
                <a:effectLst/>
                <a:uFillTx/>
                <a:latin typeface="PT_Russia Text" panose="02000503000000020004" pitchFamily="2" charset="0"/>
                <a:ea typeface="PT_Russia Text" panose="02000503000000020004" pitchFamily="2" charset="0"/>
                <a:sym typeface="Helvetica Neue"/>
              </a:rPr>
              <a:t>+</a:t>
            </a:r>
          </a:p>
        </p:txBody>
      </p:sp>
      <p:sp>
        <p:nvSpPr>
          <p:cNvPr id="23" name="TextBox 22">
            <a:extLst>
              <a:ext uri="{FF2B5EF4-FFF2-40B4-BE49-F238E27FC236}">
                <a16:creationId xmlns:a16="http://schemas.microsoft.com/office/drawing/2014/main" xmlns="" id="{E96A69C0-0BB2-3F44-A61D-BF0910AAAFD4}"/>
              </a:ext>
            </a:extLst>
          </p:cNvPr>
          <p:cNvSpPr txBox="1"/>
          <p:nvPr/>
        </p:nvSpPr>
        <p:spPr>
          <a:xfrm>
            <a:off x="7378127" y="8012743"/>
            <a:ext cx="61074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ru-RU" sz="7200" dirty="0">
                <a:solidFill>
                  <a:srgbClr val="92278F"/>
                </a:solidFill>
                <a:latin typeface="PT_Russia Text" panose="02000503000000020004" pitchFamily="2" charset="0"/>
                <a:ea typeface="PT_Russia Text" panose="02000503000000020004" pitchFamily="2" charset="0"/>
              </a:rPr>
              <a:t>=</a:t>
            </a:r>
            <a:endParaRPr kumimoji="0" lang="ru-RU" sz="7200" u="none" strike="noStrike" cap="none" spc="0" normalizeH="0" baseline="0" dirty="0">
              <a:ln>
                <a:noFill/>
              </a:ln>
              <a:solidFill>
                <a:srgbClr val="92278F"/>
              </a:solidFill>
              <a:effectLst/>
              <a:uFillTx/>
              <a:latin typeface="PT_Russia Text" panose="02000503000000020004" pitchFamily="2" charset="0"/>
              <a:ea typeface="PT_Russia Text" panose="02000503000000020004" pitchFamily="2" charset="0"/>
              <a:sym typeface="Helvetica Neue"/>
            </a:endParaRPr>
          </a:p>
        </p:txBody>
      </p:sp>
      <p:sp>
        <p:nvSpPr>
          <p:cNvPr id="24" name="Прямоугольник 23">
            <a:extLst>
              <a:ext uri="{FF2B5EF4-FFF2-40B4-BE49-F238E27FC236}">
                <a16:creationId xmlns:a16="http://schemas.microsoft.com/office/drawing/2014/main" xmlns="" id="{9243A38D-DA7A-7F42-A47A-F08912AC7B21}"/>
              </a:ext>
            </a:extLst>
          </p:cNvPr>
          <p:cNvSpPr/>
          <p:nvPr/>
        </p:nvSpPr>
        <p:spPr>
          <a:xfrm>
            <a:off x="6614620" y="5507495"/>
            <a:ext cx="6186980" cy="1938992"/>
          </a:xfrm>
          <a:prstGeom prst="rect">
            <a:avLst/>
          </a:prstGeom>
        </p:spPr>
        <p:txBody>
          <a:bodyPr wrap="square">
            <a:spAutoFit/>
          </a:bodyPr>
          <a:lstStyle/>
          <a:p>
            <a:r>
              <a:rPr lang="ru-RU"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Сертификат финансирования:</a:t>
            </a:r>
          </a:p>
          <a:p>
            <a:pPr marL="342900" indent="-342900" algn="l">
              <a:buFont typeface="Arial" panose="020B0604020202020204" pitchFamily="34" charset="0"/>
              <a:buChar char="•"/>
            </a:pPr>
            <a:r>
              <a:rPr lang="ru-RU" b="0"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Дополнительно можно записываться на программы, переведенные на ПФ</a:t>
            </a:r>
          </a:p>
          <a:p>
            <a:pPr marL="342900" indent="-342900" algn="l">
              <a:buFont typeface="Arial" panose="020B0604020202020204" pitchFamily="34" charset="0"/>
              <a:buChar char="•"/>
            </a:pPr>
            <a:r>
              <a:rPr lang="ru-RU" b="0" dirty="0">
                <a:solidFill>
                  <a:srgbClr val="963F90"/>
                </a:solidFill>
                <a:latin typeface="PT_Russia Text" panose="02000503000000020004" pitchFamily="2" charset="0"/>
                <a:ea typeface="PT_Russia Text" panose="02000503000000020004" pitchFamily="2" charset="0"/>
                <a:cs typeface="Open Sans" panose="020B0606030504020204" pitchFamily="34" charset="0"/>
              </a:rPr>
              <a:t>Основное ограничение – объем средств на сертификате</a:t>
            </a:r>
          </a:p>
        </p:txBody>
      </p:sp>
    </p:spTree>
    <p:extLst>
      <p:ext uri="{BB962C8B-B14F-4D97-AF65-F5344CB8AC3E}">
        <p14:creationId xmlns:p14="http://schemas.microsoft.com/office/powerpoint/2010/main" val="236314833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b="5904"/>
          <a:stretch/>
        </p:blipFill>
        <p:spPr>
          <a:xfrm>
            <a:off x="1" y="0"/>
            <a:ext cx="13008769" cy="9792546"/>
          </a:xfrm>
          <a:prstGeom prst="rect">
            <a:avLst/>
          </a:prstGeom>
        </p:spPr>
      </p:pic>
    </p:spTree>
    <p:extLst>
      <p:ext uri="{BB962C8B-B14F-4D97-AF65-F5344CB8AC3E}">
        <p14:creationId xmlns:p14="http://schemas.microsoft.com/office/powerpoint/2010/main" val="3717264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80" y="680357"/>
            <a:ext cx="12507902" cy="8196943"/>
          </a:xfrm>
          <a:prstGeom prst="rect">
            <a:avLst/>
          </a:prstGeom>
        </p:spPr>
      </p:pic>
    </p:spTree>
    <p:extLst>
      <p:ext uri="{BB962C8B-B14F-4D97-AF65-F5344CB8AC3E}">
        <p14:creationId xmlns:p14="http://schemas.microsoft.com/office/powerpoint/2010/main" val="372344853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Может выражаться в часах или в рублях (указать текстом и символами)…"/>
          <p:cNvSpPr txBox="1">
            <a:spLocks noGrp="1"/>
          </p:cNvSpPr>
          <p:nvPr>
            <p:ph type="body" idx="1"/>
          </p:nvPr>
        </p:nvSpPr>
        <p:spPr>
          <a:xfrm>
            <a:off x="-3416300" y="10600266"/>
            <a:ext cx="11099800" cy="6286500"/>
          </a:xfrm>
          <a:prstGeom prst="rect">
            <a:avLst/>
          </a:prstGeom>
        </p:spPr>
        <p:txBody>
          <a:bodyPr/>
          <a:lstStyle/>
          <a:p>
            <a:pPr marL="0" indent="0">
              <a:buSzTx/>
              <a:buNone/>
            </a:pPr>
            <a:r>
              <a:rPr dirty="0" err="1"/>
              <a:t>Может</a:t>
            </a:r>
            <a:r>
              <a:rPr dirty="0"/>
              <a:t> </a:t>
            </a:r>
            <a:r>
              <a:rPr dirty="0" err="1"/>
              <a:t>отличаться</a:t>
            </a:r>
            <a:r>
              <a:rPr dirty="0"/>
              <a:t> в </a:t>
            </a:r>
            <a:r>
              <a:rPr dirty="0" err="1"/>
              <a:t>зависимости</a:t>
            </a:r>
            <a:r>
              <a:rPr dirty="0"/>
              <a:t> </a:t>
            </a:r>
            <a:r>
              <a:rPr dirty="0" err="1"/>
              <a:t>от</a:t>
            </a:r>
            <a:r>
              <a:rPr dirty="0"/>
              <a:t> </a:t>
            </a:r>
            <a:r>
              <a:rPr dirty="0" err="1"/>
              <a:t>муниципалитета</a:t>
            </a:r>
            <a:r>
              <a:rPr dirty="0"/>
              <a:t> (</a:t>
            </a:r>
            <a:r>
              <a:rPr dirty="0" err="1"/>
              <a:t>можно</a:t>
            </a:r>
            <a:r>
              <a:rPr dirty="0"/>
              <a:t> </a:t>
            </a:r>
            <a:r>
              <a:rPr dirty="0" err="1"/>
              <a:t>тоже</a:t>
            </a:r>
            <a:r>
              <a:rPr dirty="0"/>
              <a:t> </a:t>
            </a:r>
            <a:r>
              <a:rPr dirty="0" err="1"/>
              <a:t>обыграть</a:t>
            </a:r>
            <a:r>
              <a:rPr dirty="0"/>
              <a:t> </a:t>
            </a:r>
            <a:r>
              <a:rPr dirty="0" err="1"/>
              <a:t>символично</a:t>
            </a:r>
            <a:r>
              <a:rPr dirty="0"/>
              <a:t>)</a:t>
            </a:r>
          </a:p>
        </p:txBody>
      </p:sp>
      <p:sp>
        <p:nvSpPr>
          <p:cNvPr id="4" name="Прямоугольник 3">
            <a:extLst>
              <a:ext uri="{FF2B5EF4-FFF2-40B4-BE49-F238E27FC236}">
                <a16:creationId xmlns:a16="http://schemas.microsoft.com/office/drawing/2014/main" xmlns="" id="{90A46403-7067-4D03-8A4D-679B01E43923}"/>
              </a:ext>
            </a:extLst>
          </p:cNvPr>
          <p:cNvSpPr/>
          <p:nvPr/>
        </p:nvSpPr>
        <p:spPr>
          <a:xfrm>
            <a:off x="-1" y="0"/>
            <a:ext cx="13159409" cy="1049336"/>
          </a:xfrm>
          <a:prstGeom prst="rect">
            <a:avLst/>
          </a:prstGeom>
          <a:solidFill>
            <a:srgbClr val="963F9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Прямоугольник 1">
            <a:extLst>
              <a:ext uri="{FF2B5EF4-FFF2-40B4-BE49-F238E27FC236}">
                <a16:creationId xmlns:a16="http://schemas.microsoft.com/office/drawing/2014/main" xmlns="" id="{9BD8DCF9-2B14-4067-B86E-5008660B56DF}"/>
              </a:ext>
            </a:extLst>
          </p:cNvPr>
          <p:cNvSpPr/>
          <p:nvPr/>
        </p:nvSpPr>
        <p:spPr>
          <a:xfrm>
            <a:off x="5500437" y="170725"/>
            <a:ext cx="2307042" cy="707886"/>
          </a:xfrm>
          <a:prstGeom prst="rect">
            <a:avLst/>
          </a:prstGeom>
        </p:spPr>
        <p:txBody>
          <a:bodyPr wrap="none">
            <a:spAutoFit/>
          </a:bodyPr>
          <a:lstStyle/>
          <a:p>
            <a:r>
              <a:rPr lang="ru-RU" sz="4000" dirty="0" smtClean="0">
                <a:solidFill>
                  <a:schemeClr val="bg1"/>
                </a:solidFill>
                <a:latin typeface="PT_Russia Text" panose="02000503000000020004" pitchFamily="2" charset="0"/>
                <a:ea typeface="PT_Russia Text" panose="02000503000000020004" pitchFamily="2" charset="0"/>
                <a:cs typeface="Open Sans" panose="020B0606030504020204" pitchFamily="34" charset="0"/>
              </a:rPr>
              <a:t>Решение:</a:t>
            </a:r>
            <a:endParaRPr lang="ru-RU" sz="4000" dirty="0">
              <a:solidFill>
                <a:schemeClr val="bg1"/>
              </a:solidFill>
              <a:latin typeface="PT_Russia Text" panose="02000503000000020004" pitchFamily="2" charset="0"/>
              <a:ea typeface="PT_Russia Text" panose="02000503000000020004" pitchFamily="2" charset="0"/>
              <a:cs typeface="Open Sans" panose="020B0606030504020204" pitchFamily="34" charset="0"/>
            </a:endParaRPr>
          </a:p>
        </p:txBody>
      </p:sp>
      <p:sp>
        <p:nvSpPr>
          <p:cNvPr id="3" name="TextBox 2"/>
          <p:cNvSpPr txBox="1"/>
          <p:nvPr/>
        </p:nvSpPr>
        <p:spPr>
          <a:xfrm>
            <a:off x="652145" y="2103461"/>
            <a:ext cx="11855116" cy="601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14350" indent="-514350">
              <a:buAutoNum type="arabicPeriod"/>
            </a:pPr>
            <a:r>
              <a:rPr kumimoji="0" lang="ru-RU" sz="3200" b="1" i="0" u="none" strike="noStrike" cap="none" spc="0" normalizeH="0" baseline="0" dirty="0" smtClean="0">
                <a:ln>
                  <a:noFill/>
                </a:ln>
                <a:solidFill>
                  <a:srgbClr val="000000"/>
                </a:solidFill>
                <a:effectLst/>
                <a:uFillTx/>
                <a:sym typeface="Helvetica Neue"/>
              </a:rPr>
              <a:t>Продолжить эффективное сотрудничество образовательных</a:t>
            </a:r>
            <a:r>
              <a:rPr kumimoji="0" lang="ru-RU" sz="3200" b="1" i="0" u="none" strike="noStrike" cap="none" spc="0" normalizeH="0" dirty="0" smtClean="0">
                <a:ln>
                  <a:noFill/>
                </a:ln>
                <a:solidFill>
                  <a:srgbClr val="000000"/>
                </a:solidFill>
                <a:effectLst/>
                <a:uFillTx/>
                <a:sym typeface="Helvetica Neue"/>
              </a:rPr>
              <a:t> </a:t>
            </a:r>
            <a:r>
              <a:rPr kumimoji="0" lang="ru-RU" sz="3200" b="1" i="0" u="none" strike="noStrike" cap="none" spc="0" normalizeH="0" baseline="0" dirty="0" smtClean="0">
                <a:ln>
                  <a:noFill/>
                </a:ln>
                <a:solidFill>
                  <a:srgbClr val="000000"/>
                </a:solidFill>
                <a:effectLst/>
                <a:uFillTx/>
                <a:sym typeface="Helvetica Neue"/>
              </a:rPr>
              <a:t>организаций, учреждений культуры и спорта УКМО с МОЦ</a:t>
            </a:r>
            <a:r>
              <a:rPr kumimoji="0" lang="ru-RU" sz="3200" b="1" i="0" u="none" strike="noStrike" cap="none" spc="0" normalizeH="0" dirty="0" smtClean="0">
                <a:ln>
                  <a:noFill/>
                </a:ln>
                <a:solidFill>
                  <a:srgbClr val="000000"/>
                </a:solidFill>
                <a:effectLst/>
                <a:uFillTx/>
                <a:sym typeface="Helvetica Neue"/>
              </a:rPr>
              <a:t> с целью реализации проекта «Успех каждого ребенка»</a:t>
            </a:r>
            <a:r>
              <a:rPr kumimoji="0" lang="ru-RU" sz="3200" b="1" i="0" u="none" strike="noStrike" cap="none" spc="0" normalizeH="0" baseline="0" dirty="0" smtClean="0">
                <a:ln>
                  <a:noFill/>
                </a:ln>
                <a:solidFill>
                  <a:srgbClr val="000000"/>
                </a:solidFill>
                <a:effectLst/>
                <a:uFillTx/>
                <a:sym typeface="Helvetica Neue"/>
              </a:rPr>
              <a:t>;</a:t>
            </a:r>
          </a:p>
          <a:p>
            <a:pPr marL="514350" indent="-514350">
              <a:buAutoNum type="arabicPeriod"/>
            </a:pPr>
            <a:endParaRPr kumimoji="0" lang="ru-RU" sz="3200" b="1" i="0" u="none" strike="noStrike" cap="none" spc="0" normalizeH="0" baseline="0" dirty="0" smtClean="0">
              <a:ln>
                <a:noFill/>
              </a:ln>
              <a:solidFill>
                <a:srgbClr val="000000"/>
              </a:solidFill>
              <a:effectLst/>
              <a:uFillTx/>
              <a:sym typeface="Helvetica Neue"/>
            </a:endParaRPr>
          </a:p>
          <a:p>
            <a:r>
              <a:rPr lang="ru-RU" sz="3200" dirty="0" smtClean="0"/>
              <a:t>2. Разместить </a:t>
            </a:r>
            <a:r>
              <a:rPr lang="ru-RU" sz="3200" dirty="0"/>
              <a:t>на сайте образовательной организации информацию о персонифицированном финансировании  с активной ссылкой на Навигатор (вышлет ЦДО);</a:t>
            </a:r>
          </a:p>
          <a:p>
            <a:pPr marL="0" marR="0" indent="0" algn="ctr" defTabSz="584200" rtl="0" fontAlgn="auto" latinLnBrk="0" hangingPunct="0">
              <a:lnSpc>
                <a:spcPct val="100000"/>
              </a:lnSpc>
              <a:spcBef>
                <a:spcPts val="0"/>
              </a:spcBef>
              <a:spcAft>
                <a:spcPts val="0"/>
              </a:spcAft>
              <a:buClrTx/>
              <a:buSzTx/>
              <a:buFontTx/>
              <a:buNone/>
              <a:tabLst/>
            </a:pPr>
            <a:endParaRPr kumimoji="0" lang="ru-RU" sz="3200" b="1" i="0" u="none" strike="noStrike" cap="none" spc="0" normalizeH="0" baseline="0" dirty="0" smtClean="0">
              <a:ln>
                <a:noFill/>
              </a:ln>
              <a:solidFill>
                <a:srgbClr val="000000"/>
              </a:solidFill>
              <a:effectLst/>
              <a:uFillTx/>
              <a:sym typeface="Helvetica Neue"/>
            </a:endParaRPr>
          </a:p>
          <a:p>
            <a:r>
              <a:rPr lang="ru-RU" sz="3200" dirty="0"/>
              <a:t>3</a:t>
            </a:r>
            <a:r>
              <a:rPr lang="ru-RU" sz="3200" dirty="0" smtClean="0"/>
              <a:t>. Рекомендовать классным руководителям оказывать помощь детям </a:t>
            </a:r>
            <a:r>
              <a:rPr lang="ru-RU" sz="3200" dirty="0"/>
              <a:t>и их </a:t>
            </a:r>
            <a:r>
              <a:rPr lang="ru-RU" sz="3200" dirty="0" smtClean="0"/>
              <a:t>родителям в работе с Навигатором</a:t>
            </a:r>
            <a:r>
              <a:rPr kumimoji="0" lang="ru-RU" sz="3200" b="1" i="0" u="none" strike="noStrike" cap="none" spc="0" normalizeH="0" baseline="0" dirty="0" smtClean="0">
                <a:ln>
                  <a:noFill/>
                </a:ln>
                <a:solidFill>
                  <a:srgbClr val="000000"/>
                </a:solidFill>
                <a:effectLst/>
                <a:uFillTx/>
                <a:sym typeface="Helvetica Neue"/>
              </a:rPr>
              <a:t>  </a:t>
            </a:r>
            <a:r>
              <a:rPr lang="ru-RU" sz="3200" dirty="0"/>
              <a:t>дополнительного образования Иркутской </a:t>
            </a:r>
            <a:r>
              <a:rPr lang="ru-RU" sz="3200" dirty="0" smtClean="0"/>
              <a:t>области.</a:t>
            </a:r>
            <a:endParaRPr kumimoji="0" lang="ru-RU" sz="3200" b="1" i="0" u="none" strike="noStrike" cap="none" spc="0" normalizeH="0" baseline="0" dirty="0">
              <a:ln>
                <a:noFill/>
              </a:ln>
              <a:solidFill>
                <a:srgbClr val="000000"/>
              </a:solidFill>
              <a:effectLst/>
              <a:uFillTx/>
              <a:sym typeface="Helvetica Neue"/>
            </a:endParaRPr>
          </a:p>
        </p:txBody>
      </p:sp>
    </p:spTree>
    <p:extLst>
      <p:ext uri="{BB962C8B-B14F-4D97-AF65-F5344CB8AC3E}">
        <p14:creationId xmlns:p14="http://schemas.microsoft.com/office/powerpoint/2010/main" val="348829358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8394" y="1408442"/>
            <a:ext cx="7882464" cy="7189532"/>
          </a:xfrm>
          <a:noFill/>
        </p:spPr>
        <p:txBody>
          <a:bodyPr wrap="square" rtlCol="0">
            <a:spAutoFit/>
          </a:bodyPr>
          <a:lstStyle/>
          <a:p>
            <a:pPr defTabSz="512272">
              <a:spcBef>
                <a:spcPts val="3600"/>
              </a:spcBef>
              <a:buSzPct val="100000"/>
              <a:defRPr sz="3040"/>
            </a:pPr>
            <a:r>
              <a:rPr lang="ru-RU" sz="3151" dirty="0" smtClean="0"/>
              <a:t>Вступление </a:t>
            </a:r>
          </a:p>
          <a:p>
            <a:pPr defTabSz="512272">
              <a:spcBef>
                <a:spcPts val="3600"/>
              </a:spcBef>
              <a:buSzPct val="100000"/>
              <a:defRPr sz="3040"/>
            </a:pPr>
            <a:r>
              <a:rPr lang="ru-RU" sz="3151" dirty="0" smtClean="0">
                <a:solidFill>
                  <a:schemeClr val="tx1"/>
                </a:solidFill>
              </a:rPr>
              <a:t>Основная часть:</a:t>
            </a:r>
          </a:p>
          <a:p>
            <a:pPr marL="0" indent="0">
              <a:buNone/>
            </a:pPr>
            <a:r>
              <a:rPr lang="ru-RU" sz="3151" dirty="0" smtClean="0">
                <a:solidFill>
                  <a:schemeClr val="tx1"/>
                </a:solidFill>
              </a:rPr>
              <a:t>1. П</a:t>
            </a:r>
            <a:r>
              <a:rPr lang="ru-RU" sz="2800" dirty="0" smtClean="0"/>
              <a:t>онятие </a:t>
            </a:r>
            <a:r>
              <a:rPr lang="ru-RU" sz="2800" dirty="0"/>
              <a:t>о ПФ и сертификате дополнительного </a:t>
            </a:r>
            <a:r>
              <a:rPr lang="ru-RU" sz="2800" dirty="0" smtClean="0"/>
              <a:t>образования;</a:t>
            </a:r>
          </a:p>
          <a:p>
            <a:pPr marL="0" indent="0">
              <a:buNone/>
            </a:pPr>
            <a:r>
              <a:rPr lang="ru-RU" sz="2800" dirty="0" smtClean="0"/>
              <a:t> 2. Функционирование </a:t>
            </a:r>
            <a:r>
              <a:rPr lang="ru-RU" sz="2800" dirty="0"/>
              <a:t>муниципальных опорных центров дополнительного образования </a:t>
            </a:r>
            <a:r>
              <a:rPr lang="ru-RU" sz="2800" dirty="0" smtClean="0"/>
              <a:t>детей;</a:t>
            </a:r>
          </a:p>
          <a:p>
            <a:pPr marL="0" indent="0">
              <a:buNone/>
            </a:pPr>
            <a:r>
              <a:rPr lang="ru-RU" sz="2800" dirty="0" smtClean="0"/>
              <a:t> 3. Навигатор </a:t>
            </a:r>
            <a:r>
              <a:rPr lang="ru-RU" sz="2800" dirty="0"/>
              <a:t>дополнительного образования детей;</a:t>
            </a:r>
          </a:p>
          <a:p>
            <a:r>
              <a:rPr lang="ru-RU" sz="2800" dirty="0" smtClean="0"/>
              <a:t>Вопросы, подведение итогов.</a:t>
            </a:r>
            <a:endParaRPr lang="ru-RU" sz="3151" dirty="0">
              <a:solidFill>
                <a:schemeClr val="tx1"/>
              </a:solidFill>
            </a:endParaRPr>
          </a:p>
        </p:txBody>
      </p:sp>
      <p:sp>
        <p:nvSpPr>
          <p:cNvPr id="7" name="Прямоугольник 6">
            <a:extLst>
              <a:ext uri="{FF2B5EF4-FFF2-40B4-BE49-F238E27FC236}">
                <a16:creationId xmlns:a16="http://schemas.microsoft.com/office/drawing/2014/main" xmlns="" id="{1A0C8027-B05E-5E4D-B5AD-39E88F78C0A8}"/>
              </a:ext>
            </a:extLst>
          </p:cNvPr>
          <p:cNvSpPr/>
          <p:nvPr/>
        </p:nvSpPr>
        <p:spPr>
          <a:xfrm>
            <a:off x="-1" y="0"/>
            <a:ext cx="13159409" cy="1049336"/>
          </a:xfrm>
          <a:prstGeom prst="rect">
            <a:avLst/>
          </a:prstGeom>
          <a:solidFill>
            <a:srgbClr val="963F9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Прямоугольник 7">
            <a:extLst>
              <a:ext uri="{FF2B5EF4-FFF2-40B4-BE49-F238E27FC236}">
                <a16:creationId xmlns:a16="http://schemas.microsoft.com/office/drawing/2014/main" xmlns="" id="{6E9FEB17-42D3-DE41-8427-3B7536CFE511}"/>
              </a:ext>
            </a:extLst>
          </p:cNvPr>
          <p:cNvSpPr/>
          <p:nvPr/>
        </p:nvSpPr>
        <p:spPr>
          <a:xfrm>
            <a:off x="3790759" y="150135"/>
            <a:ext cx="4834978" cy="707886"/>
          </a:xfrm>
          <a:prstGeom prst="rect">
            <a:avLst/>
          </a:prstGeom>
        </p:spPr>
        <p:txBody>
          <a:bodyPr wrap="none">
            <a:spAutoFit/>
          </a:bodyPr>
          <a:lstStyle/>
          <a:p>
            <a:r>
              <a:rPr lang="ru-RU" sz="4000" dirty="0" smtClean="0">
                <a:solidFill>
                  <a:schemeClr val="bg1"/>
                </a:solidFill>
                <a:latin typeface="PT_Russia Text" panose="02000503000000020004" pitchFamily="2" charset="0"/>
                <a:ea typeface="PT_Russia Text" panose="02000503000000020004" pitchFamily="2" charset="0"/>
                <a:cs typeface="Open Sans" panose="020B0606030504020204" pitchFamily="34" charset="0"/>
              </a:rPr>
              <a:t>Повестка совещания</a:t>
            </a:r>
            <a:endParaRPr lang="ru-RU" sz="4000" dirty="0">
              <a:solidFill>
                <a:schemeClr val="bg1"/>
              </a:solidFill>
              <a:latin typeface="PT_Russia Text" panose="02000503000000020004" pitchFamily="2" charset="0"/>
              <a:ea typeface="PT_Russia Text" panose="02000503000000020004" pitchFamily="2" charset="0"/>
              <a:cs typeface="Open Sans" panose="020B0606030504020204" pitchFamily="34" charset="0"/>
            </a:endParaRPr>
          </a:p>
        </p:txBody>
      </p:sp>
      <p:sp>
        <p:nvSpPr>
          <p:cNvPr id="2" name="TextBox 1"/>
          <p:cNvSpPr txBox="1"/>
          <p:nvPr/>
        </p:nvSpPr>
        <p:spPr>
          <a:xfrm>
            <a:off x="8490858" y="1271469"/>
            <a:ext cx="431074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ru-RU" dirty="0" err="1"/>
              <a:t>Семенюк</a:t>
            </a:r>
            <a:r>
              <a:rPr lang="ru-RU" dirty="0"/>
              <a:t> Наталья Ивановна, </a:t>
            </a:r>
            <a:r>
              <a:rPr lang="ru-RU" dirty="0" smtClean="0"/>
              <a:t>директор </a:t>
            </a:r>
            <a:r>
              <a:rPr lang="ru-RU" dirty="0"/>
              <a:t>ЦДО</a:t>
            </a:r>
          </a:p>
          <a:p>
            <a:pPr marL="0" marR="0" indent="0" algn="ctr" defTabSz="584200" rtl="0" fontAlgn="auto" latinLnBrk="0" hangingPunct="0">
              <a:lnSpc>
                <a:spcPct val="100000"/>
              </a:lnSpc>
              <a:spcBef>
                <a:spcPts val="0"/>
              </a:spcBef>
              <a:spcAft>
                <a:spcPts val="0"/>
              </a:spcAft>
              <a:buClrTx/>
              <a:buSzTx/>
              <a:buFontTx/>
              <a:buNone/>
              <a:tabLst/>
            </a:pPr>
            <a:endParaRPr kumimoji="0" lang="ru-RU"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4" name="Прямоугольник 3"/>
          <p:cNvSpPr/>
          <p:nvPr/>
        </p:nvSpPr>
        <p:spPr>
          <a:xfrm>
            <a:off x="8625736" y="3519435"/>
            <a:ext cx="4175863" cy="830997"/>
          </a:xfrm>
          <a:prstGeom prst="rect">
            <a:avLst/>
          </a:prstGeom>
        </p:spPr>
        <p:txBody>
          <a:bodyPr wrap="square">
            <a:spAutoFit/>
          </a:bodyPr>
          <a:lstStyle/>
          <a:p>
            <a:r>
              <a:rPr lang="ru-RU" dirty="0"/>
              <a:t>Кузнецова Ольга Александровна, методист</a:t>
            </a:r>
            <a:endParaRPr lang="ru-RU" dirty="0"/>
          </a:p>
        </p:txBody>
      </p:sp>
      <p:sp>
        <p:nvSpPr>
          <p:cNvPr id="5" name="Прямоугольник 4"/>
          <p:cNvSpPr/>
          <p:nvPr/>
        </p:nvSpPr>
        <p:spPr>
          <a:xfrm>
            <a:off x="8625737" y="6626942"/>
            <a:ext cx="4175862" cy="830997"/>
          </a:xfrm>
          <a:prstGeom prst="rect">
            <a:avLst/>
          </a:prstGeom>
        </p:spPr>
        <p:txBody>
          <a:bodyPr wrap="square">
            <a:spAutoFit/>
          </a:bodyPr>
          <a:lstStyle/>
          <a:p>
            <a:r>
              <a:rPr lang="ru-RU" dirty="0"/>
              <a:t>Савельева Наталья </a:t>
            </a:r>
            <a:r>
              <a:rPr lang="ru-RU" dirty="0" smtClean="0"/>
              <a:t>Владимировна, методист</a:t>
            </a:r>
            <a:endParaRPr lang="ru-RU" dirty="0"/>
          </a:p>
        </p:txBody>
      </p:sp>
      <p:sp>
        <p:nvSpPr>
          <p:cNvPr id="9" name="TextBox 8"/>
          <p:cNvSpPr txBox="1"/>
          <p:nvPr/>
        </p:nvSpPr>
        <p:spPr>
          <a:xfrm>
            <a:off x="8625736" y="7917262"/>
            <a:ext cx="4310742"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ru-RU" dirty="0" err="1"/>
              <a:t>Семенюк</a:t>
            </a:r>
            <a:r>
              <a:rPr lang="ru-RU" dirty="0"/>
              <a:t> Наталья Ивановна, </a:t>
            </a:r>
            <a:r>
              <a:rPr lang="ru-RU" dirty="0" smtClean="0"/>
              <a:t>директор ЦДО</a:t>
            </a:r>
          </a:p>
          <a:p>
            <a:r>
              <a:rPr lang="ru-RU" dirty="0" smtClean="0"/>
              <a:t>Кузнецова Ольга Александровна, методист</a:t>
            </a:r>
            <a:endParaRPr lang="ru-RU" dirty="0"/>
          </a:p>
          <a:p>
            <a:pPr marL="0" marR="0" indent="0" algn="ctr" defTabSz="584200" rtl="0" fontAlgn="auto" latinLnBrk="0" hangingPunct="0">
              <a:lnSpc>
                <a:spcPct val="100000"/>
              </a:lnSpc>
              <a:spcBef>
                <a:spcPts val="0"/>
              </a:spcBef>
              <a:spcAft>
                <a:spcPts val="0"/>
              </a:spcAft>
              <a:buClrTx/>
              <a:buSzTx/>
              <a:buFontTx/>
              <a:buNone/>
              <a:tabLst/>
            </a:pPr>
            <a:endParaRPr kumimoji="0" lang="ru-RU"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457312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8393" y="1413239"/>
            <a:ext cx="11942619" cy="7767767"/>
          </a:xfrm>
          <a:noFill/>
        </p:spPr>
        <p:txBody>
          <a:bodyPr wrap="square" rtlCol="0">
            <a:spAutoFit/>
          </a:bodyPr>
          <a:lstStyle/>
          <a:p>
            <a:pPr defTabSz="512272">
              <a:spcBef>
                <a:spcPts val="3600"/>
              </a:spcBef>
              <a:buSzPct val="100000"/>
              <a:defRPr sz="3040"/>
            </a:pPr>
            <a:r>
              <a:rPr lang="ru-RU" sz="3151" dirty="0"/>
              <a:t>Указы Президента РФ №599 от 07.05.2012 и №204 от 07.05.2018</a:t>
            </a:r>
          </a:p>
          <a:p>
            <a:pPr defTabSz="512272">
              <a:spcBef>
                <a:spcPts val="3600"/>
              </a:spcBef>
              <a:buSzPct val="100000"/>
              <a:defRPr sz="3040"/>
            </a:pPr>
            <a:r>
              <a:rPr lang="ru-RU" sz="3151" dirty="0"/>
              <a:t>Распоряжение Правительства РФ от 04.09.2014 г. №1726-р</a:t>
            </a:r>
          </a:p>
          <a:p>
            <a:pPr defTabSz="512272">
              <a:spcBef>
                <a:spcPts val="3600"/>
              </a:spcBef>
              <a:buSzPct val="100000"/>
              <a:defRPr sz="3040"/>
            </a:pPr>
            <a:r>
              <a:rPr lang="ru-RU" sz="3151" dirty="0"/>
              <a:t>Паспорт федерального проекта «Успех каждого ребенка» национального проекта «Образование», утвержденный протоколом президиума Совета при Президенте Российской Федерации по стратегическому развитию и национальным проектам от 3 сентября 2018 г. №10</a:t>
            </a:r>
          </a:p>
          <a:p>
            <a:pPr defTabSz="512272">
              <a:spcBef>
                <a:spcPts val="3600"/>
              </a:spcBef>
              <a:buSzPct val="100000"/>
              <a:defRPr sz="3040"/>
            </a:pPr>
            <a:r>
              <a:rPr lang="ru-RU" sz="3151" dirty="0"/>
              <a:t>Распоряжение Правительства РФ от 31.01.2019 г. №117-р</a:t>
            </a:r>
          </a:p>
          <a:p>
            <a:pPr marL="0" indent="0" algn="ctr" defTabSz="512272">
              <a:spcBef>
                <a:spcPts val="3600"/>
              </a:spcBef>
              <a:buSzPct val="100000"/>
              <a:buNone/>
              <a:defRPr sz="3040"/>
            </a:pPr>
            <a:r>
              <a:rPr lang="ru-RU" sz="3151" dirty="0">
                <a:solidFill>
                  <a:srgbClr val="7030A0"/>
                </a:solidFill>
              </a:rPr>
              <a:t>Законопроект «О государственном (муниципальном) социальном заказе на оказание государственных (муниципальных) услуг в социальной сфере»</a:t>
            </a:r>
          </a:p>
        </p:txBody>
      </p:sp>
      <p:sp>
        <p:nvSpPr>
          <p:cNvPr id="7" name="Прямоугольник 6">
            <a:extLst>
              <a:ext uri="{FF2B5EF4-FFF2-40B4-BE49-F238E27FC236}">
                <a16:creationId xmlns:a16="http://schemas.microsoft.com/office/drawing/2014/main" xmlns="" id="{1A0C8027-B05E-5E4D-B5AD-39E88F78C0A8}"/>
              </a:ext>
            </a:extLst>
          </p:cNvPr>
          <p:cNvSpPr/>
          <p:nvPr/>
        </p:nvSpPr>
        <p:spPr>
          <a:xfrm>
            <a:off x="-1" y="0"/>
            <a:ext cx="13159409" cy="1049336"/>
          </a:xfrm>
          <a:prstGeom prst="rect">
            <a:avLst/>
          </a:prstGeom>
          <a:solidFill>
            <a:srgbClr val="963F9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Прямоугольник 7">
            <a:extLst>
              <a:ext uri="{FF2B5EF4-FFF2-40B4-BE49-F238E27FC236}">
                <a16:creationId xmlns:a16="http://schemas.microsoft.com/office/drawing/2014/main" xmlns="" id="{6E9FEB17-42D3-DE41-8427-3B7536CFE511}"/>
              </a:ext>
            </a:extLst>
          </p:cNvPr>
          <p:cNvSpPr/>
          <p:nvPr/>
        </p:nvSpPr>
        <p:spPr>
          <a:xfrm>
            <a:off x="1673992" y="150135"/>
            <a:ext cx="9068508" cy="707886"/>
          </a:xfrm>
          <a:prstGeom prst="rect">
            <a:avLst/>
          </a:prstGeom>
        </p:spPr>
        <p:txBody>
          <a:bodyPr wrap="none">
            <a:spAutoFit/>
          </a:bodyPr>
          <a:lstStyle/>
          <a:p>
            <a:r>
              <a:rPr lang="ru-RU" sz="4000" dirty="0">
                <a:solidFill>
                  <a:schemeClr val="bg1"/>
                </a:solidFill>
                <a:latin typeface="PT_Russia Text" panose="02000503000000020004" pitchFamily="2" charset="0"/>
                <a:ea typeface="PT_Russia Text" panose="02000503000000020004" pitchFamily="2" charset="0"/>
                <a:cs typeface="Open Sans" panose="020B0606030504020204" pitchFamily="34" charset="0"/>
              </a:rPr>
              <a:t>Основания для внедрения ПФ ДОД</a:t>
            </a:r>
          </a:p>
        </p:txBody>
      </p:sp>
    </p:spTree>
    <p:extLst>
      <p:ext uri="{BB962C8B-B14F-4D97-AF65-F5344CB8AC3E}">
        <p14:creationId xmlns:p14="http://schemas.microsoft.com/office/powerpoint/2010/main" val="3275141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1A0C8027-B05E-5E4D-B5AD-39E88F78C0A8}"/>
              </a:ext>
            </a:extLst>
          </p:cNvPr>
          <p:cNvSpPr/>
          <p:nvPr/>
        </p:nvSpPr>
        <p:spPr>
          <a:xfrm>
            <a:off x="-1" y="-1"/>
            <a:ext cx="13004801" cy="1876309"/>
          </a:xfrm>
          <a:prstGeom prst="rect">
            <a:avLst/>
          </a:prstGeom>
          <a:solidFill>
            <a:srgbClr val="963F9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Заголовок 3"/>
          <p:cNvSpPr txBox="1">
            <a:spLocks/>
          </p:cNvSpPr>
          <p:nvPr/>
        </p:nvSpPr>
        <p:spPr>
          <a:xfrm>
            <a:off x="2349175" y="51524"/>
            <a:ext cx="9213325" cy="1716944"/>
          </a:xfrm>
          <a:prstGeom prst="rect">
            <a:avLst/>
          </a:prstGeom>
        </p:spPr>
        <p:txBody>
          <a:bodyPr vert="horz" lIns="91440" tIns="45720" rIns="91440" bIns="45720" rtlCol="0" anchor="ctr">
            <a:noAutofit/>
          </a:bodyPr>
          <a:lstStyle>
            <a:lvl1pPr algn="ctr" defTabSz="1300460" rtl="0" eaLnBrk="1" latinLnBrk="0" hangingPunct="1">
              <a:spcBef>
                <a:spcPct val="0"/>
              </a:spcBef>
              <a:buNone/>
              <a:defRPr sz="6258" kern="1200">
                <a:solidFill>
                  <a:schemeClr val="tx1"/>
                </a:solidFill>
                <a:latin typeface="+mj-lt"/>
                <a:ea typeface="+mj-ea"/>
                <a:cs typeface="+mj-cs"/>
              </a:defRPr>
            </a:lvl1pPr>
          </a:lstStyle>
          <a:p>
            <a:r>
              <a:rPr lang="ru-RU" sz="3413" b="1" dirty="0" smtClean="0">
                <a:solidFill>
                  <a:schemeClr val="bg1"/>
                </a:solidFill>
                <a:latin typeface="Arial" panose="020B0604020202020204" pitchFamily="34" charset="0"/>
                <a:cs typeface="Arial" panose="020B0604020202020204" pitchFamily="34" charset="0"/>
              </a:rPr>
              <a:t>Региональный модельный центр</a:t>
            </a:r>
            <a:br>
              <a:rPr lang="ru-RU" sz="3413" b="1" dirty="0" smtClean="0">
                <a:solidFill>
                  <a:schemeClr val="bg1"/>
                </a:solidFill>
                <a:latin typeface="Arial" panose="020B0604020202020204" pitchFamily="34" charset="0"/>
                <a:cs typeface="Arial" panose="020B0604020202020204" pitchFamily="34" charset="0"/>
              </a:rPr>
            </a:br>
            <a:r>
              <a:rPr lang="ru-RU" sz="3413" b="1" dirty="0" smtClean="0">
                <a:solidFill>
                  <a:schemeClr val="bg1"/>
                </a:solidFill>
                <a:latin typeface="Arial" panose="020B0604020202020204" pitchFamily="34" charset="0"/>
                <a:cs typeface="Arial" panose="020B0604020202020204" pitchFamily="34" charset="0"/>
              </a:rPr>
              <a:t>как ядро региональной системы</a:t>
            </a:r>
            <a:br>
              <a:rPr lang="ru-RU" sz="3413" b="1" dirty="0" smtClean="0">
                <a:solidFill>
                  <a:schemeClr val="bg1"/>
                </a:solidFill>
                <a:latin typeface="Arial" panose="020B0604020202020204" pitchFamily="34" charset="0"/>
                <a:cs typeface="Arial" panose="020B0604020202020204" pitchFamily="34" charset="0"/>
              </a:rPr>
            </a:br>
            <a:r>
              <a:rPr lang="ru-RU" sz="3413" b="1" dirty="0" smtClean="0">
                <a:solidFill>
                  <a:schemeClr val="bg1"/>
                </a:solidFill>
                <a:latin typeface="Arial" panose="020B0604020202020204" pitchFamily="34" charset="0"/>
                <a:cs typeface="Arial" panose="020B0604020202020204" pitchFamily="34" charset="0"/>
              </a:rPr>
              <a:t>дополнительного образования детей</a:t>
            </a:r>
            <a:endParaRPr lang="ru-RU" sz="3413" b="0" dirty="0">
              <a:solidFill>
                <a:schemeClr val="bg1"/>
              </a:solidFill>
              <a:latin typeface="Arial" panose="020B0604020202020204" pitchFamily="34" charset="0"/>
              <a:cs typeface="Arial" panose="020B0604020202020204" pitchFamily="34" charset="0"/>
            </a:endParaRPr>
          </a:p>
        </p:txBody>
      </p:sp>
      <p:sp>
        <p:nvSpPr>
          <p:cNvPr id="10" name="Прямоугольник 9"/>
          <p:cNvSpPr/>
          <p:nvPr/>
        </p:nvSpPr>
        <p:spPr>
          <a:xfrm>
            <a:off x="1050458" y="8642999"/>
            <a:ext cx="2048229" cy="409646"/>
          </a:xfrm>
          <a:prstGeom prst="rect">
            <a:avLst/>
          </a:prstGeom>
          <a:gradFill rotWithShape="1">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ln w="9525" cap="flat" cmpd="sng" algn="ctr">
            <a:solidFill>
              <a:srgbClr val="1B587C">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1564"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Муниципальный опорный центр</a:t>
            </a:r>
          </a:p>
        </p:txBody>
      </p:sp>
      <p:sp>
        <p:nvSpPr>
          <p:cNvPr id="11" name="Прямоугольник 10"/>
          <p:cNvSpPr/>
          <p:nvPr/>
        </p:nvSpPr>
        <p:spPr>
          <a:xfrm>
            <a:off x="1074028" y="9136584"/>
            <a:ext cx="10856742" cy="459264"/>
          </a:xfrm>
          <a:prstGeom prst="rect">
            <a:avLst/>
          </a:prstGeom>
          <a:solidFill>
            <a:sysClr val="window" lastClr="FFFFFF"/>
          </a:solidFill>
          <a:ln w="25400" cap="flat" cmpd="sng" algn="ctr">
            <a:solidFill>
              <a:srgbClr val="4E8542"/>
            </a:solidFill>
            <a:prstDash val="solid"/>
          </a:ln>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256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Учреждения дополнительного образования детей</a:t>
            </a:r>
          </a:p>
        </p:txBody>
      </p:sp>
      <p:grpSp>
        <p:nvGrpSpPr>
          <p:cNvPr id="12" name="Группа 11"/>
          <p:cNvGrpSpPr/>
          <p:nvPr/>
        </p:nvGrpSpPr>
        <p:grpSpPr>
          <a:xfrm>
            <a:off x="1292832" y="2141377"/>
            <a:ext cx="10803550" cy="6911268"/>
            <a:chOff x="2043947" y="2112418"/>
            <a:chExt cx="10803550" cy="6911268"/>
          </a:xfrm>
        </p:grpSpPr>
        <p:sp>
          <p:nvSpPr>
            <p:cNvPr id="13" name="Прямоугольник 12"/>
            <p:cNvSpPr/>
            <p:nvPr/>
          </p:nvSpPr>
          <p:spPr>
            <a:xfrm>
              <a:off x="2939991" y="2112418"/>
              <a:ext cx="8704967" cy="614468"/>
            </a:xfrm>
            <a:prstGeom prst="rect">
              <a:avLst/>
            </a:prstGeom>
            <a:solidFill>
              <a:sysClr val="window" lastClr="FFFFFF"/>
            </a:solidFill>
            <a:ln w="25400" cap="flat" cmpd="sng" algn="ctr">
              <a:solidFill>
                <a:srgbClr val="1B587C"/>
              </a:solidFill>
              <a:prstDash val="solid"/>
            </a:ln>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256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Федеральный проект «Успех каждого ребенка»</a:t>
              </a:r>
            </a:p>
          </p:txBody>
        </p:sp>
        <p:sp>
          <p:nvSpPr>
            <p:cNvPr id="14" name="Прямоугольник 13"/>
            <p:cNvSpPr/>
            <p:nvPr/>
          </p:nvSpPr>
          <p:spPr>
            <a:xfrm>
              <a:off x="5551481" y="3815818"/>
              <a:ext cx="3481987" cy="819291"/>
            </a:xfrm>
            <a:prstGeom prst="rect">
              <a:avLst/>
            </a:prstGeom>
            <a:solidFill>
              <a:sysClr val="window" lastClr="FFFFFF"/>
            </a:solidFill>
            <a:ln w="25400" cap="flat" cmpd="sng" algn="ctr">
              <a:solidFill>
                <a:srgbClr val="604878"/>
              </a:solidFill>
              <a:prstDash val="solid"/>
            </a:ln>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1707"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Министерство образования Иркутской области</a:t>
              </a:r>
            </a:p>
          </p:txBody>
        </p:sp>
        <p:sp>
          <p:nvSpPr>
            <p:cNvPr id="15" name="Прямоугольник 14"/>
            <p:cNvSpPr/>
            <p:nvPr/>
          </p:nvSpPr>
          <p:spPr>
            <a:xfrm>
              <a:off x="2043947" y="3809239"/>
              <a:ext cx="3379575" cy="819291"/>
            </a:xfrm>
            <a:prstGeom prst="rect">
              <a:avLst/>
            </a:prstGeom>
            <a:solidFill>
              <a:sysClr val="window" lastClr="FFFFFF"/>
            </a:solidFill>
            <a:ln w="25400" cap="flat" cmpd="sng" algn="ctr">
              <a:solidFill>
                <a:srgbClr val="C19859"/>
              </a:solidFill>
              <a:prstDash val="solid"/>
            </a:ln>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1707"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Министерство культуры и архивов Иркутской области </a:t>
              </a:r>
            </a:p>
          </p:txBody>
        </p:sp>
        <p:sp>
          <p:nvSpPr>
            <p:cNvPr id="16" name="Прямоугольник 15"/>
            <p:cNvSpPr/>
            <p:nvPr/>
          </p:nvSpPr>
          <p:spPr>
            <a:xfrm>
              <a:off x="9153662" y="3820134"/>
              <a:ext cx="3686810" cy="819291"/>
            </a:xfrm>
            <a:prstGeom prst="rect">
              <a:avLst/>
            </a:prstGeom>
            <a:solidFill>
              <a:sysClr val="window" lastClr="FFFFFF"/>
            </a:solidFill>
            <a:ln w="25400" cap="flat" cmpd="sng" algn="ctr">
              <a:solidFill>
                <a:srgbClr val="C19859"/>
              </a:solidFill>
              <a:prstDash val="solid"/>
            </a:ln>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1707"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Министерство спорта Иркутской области</a:t>
              </a:r>
            </a:p>
          </p:txBody>
        </p:sp>
        <p:sp>
          <p:nvSpPr>
            <p:cNvPr id="17" name="Прямоугольник 16"/>
            <p:cNvSpPr/>
            <p:nvPr/>
          </p:nvSpPr>
          <p:spPr>
            <a:xfrm>
              <a:off x="2581551" y="2856250"/>
              <a:ext cx="9421847" cy="716880"/>
            </a:xfrm>
            <a:prstGeom prst="rect">
              <a:avLst/>
            </a:prstGeom>
            <a:gradFill rotWithShape="1">
              <a:gsLst>
                <a:gs pos="0">
                  <a:srgbClr val="604878">
                    <a:tint val="50000"/>
                    <a:satMod val="300000"/>
                  </a:srgbClr>
                </a:gs>
                <a:gs pos="35000">
                  <a:srgbClr val="604878">
                    <a:tint val="37000"/>
                    <a:satMod val="300000"/>
                  </a:srgbClr>
                </a:gs>
                <a:gs pos="100000">
                  <a:srgbClr val="604878">
                    <a:tint val="15000"/>
                    <a:satMod val="350000"/>
                  </a:srgbClr>
                </a:gs>
              </a:gsLst>
              <a:lin ang="16200000" scaled="1"/>
            </a:gradFill>
            <a:ln w="9525" cap="flat" cmpd="sng" algn="ctr">
              <a:solidFill>
                <a:srgbClr val="604878">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256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Высший орган исполнительной власти Иркутской области</a:t>
              </a:r>
            </a:p>
          </p:txBody>
        </p:sp>
        <p:sp>
          <p:nvSpPr>
            <p:cNvPr id="18" name="Прямоугольник 17"/>
            <p:cNvSpPr/>
            <p:nvPr/>
          </p:nvSpPr>
          <p:spPr>
            <a:xfrm>
              <a:off x="2735237" y="4823999"/>
              <a:ext cx="9114475" cy="897936"/>
            </a:xfrm>
            <a:prstGeom prst="rect">
              <a:avLst/>
            </a:prstGeom>
            <a:solidFill>
              <a:sysClr val="window" lastClr="FFFFFF"/>
            </a:solidFill>
            <a:ln w="25400" cap="flat" cmpd="sng" algn="ctr">
              <a:solidFill>
                <a:srgbClr val="4E8542"/>
              </a:solidFill>
              <a:prstDash val="solid"/>
            </a:ln>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1991"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ГАУ ДО ИО «Центр развития дополнительного образования детей» - Региональный модельный центр</a:t>
              </a:r>
            </a:p>
          </p:txBody>
        </p:sp>
        <p:sp>
          <p:nvSpPr>
            <p:cNvPr id="19" name="Овал 18"/>
            <p:cNvSpPr/>
            <p:nvPr/>
          </p:nvSpPr>
          <p:spPr>
            <a:xfrm>
              <a:off x="3042401" y="5906508"/>
              <a:ext cx="8500143" cy="933508"/>
            </a:xfrm>
            <a:prstGeom prst="ellipse">
              <a:avLst/>
            </a:prstGeom>
            <a:solidFill>
              <a:sysClr val="window" lastClr="FFFFFF"/>
            </a:solidFill>
            <a:ln w="25400" cap="flat" cmpd="sng" algn="ctr">
              <a:solidFill>
                <a:srgbClr val="1B587C"/>
              </a:solidFill>
              <a:prstDash val="solid"/>
            </a:ln>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2276"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Базовые  организации - сетевые партнёры (спорт, культура, коммерческие и </a:t>
              </a:r>
              <a:r>
                <a:rPr kumimoji="0" lang="ru-RU" sz="2276"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т.д</a:t>
              </a:r>
              <a:r>
                <a:rPr kumimoji="0" lang="ru-RU" sz="2276"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0" name="Прямоугольник 19"/>
            <p:cNvSpPr/>
            <p:nvPr/>
          </p:nvSpPr>
          <p:spPr>
            <a:xfrm>
              <a:off x="6268356" y="8614040"/>
              <a:ext cx="2048229" cy="409646"/>
            </a:xfrm>
            <a:prstGeom prst="rect">
              <a:avLst/>
            </a:prstGeom>
            <a:gradFill rotWithShape="1">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ln w="9525" cap="flat" cmpd="sng" algn="ctr">
              <a:solidFill>
                <a:srgbClr val="1B587C">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1564"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Муниципальный опорный центр</a:t>
              </a:r>
            </a:p>
          </p:txBody>
        </p:sp>
        <p:sp>
          <p:nvSpPr>
            <p:cNvPr id="21" name="Прямоугольник 20"/>
            <p:cNvSpPr/>
            <p:nvPr/>
          </p:nvSpPr>
          <p:spPr>
            <a:xfrm>
              <a:off x="10678189" y="8603395"/>
              <a:ext cx="2048229" cy="409646"/>
            </a:xfrm>
            <a:prstGeom prst="rect">
              <a:avLst/>
            </a:prstGeom>
            <a:gradFill rotWithShape="1">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ln w="9525" cap="flat" cmpd="sng" algn="ctr">
              <a:solidFill>
                <a:srgbClr val="1B587C">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1564"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Муниципальный опорный центр</a:t>
              </a:r>
            </a:p>
          </p:txBody>
        </p:sp>
        <p:sp>
          <p:nvSpPr>
            <p:cNvPr id="22" name="Прямоугольник 21"/>
            <p:cNvSpPr/>
            <p:nvPr/>
          </p:nvSpPr>
          <p:spPr>
            <a:xfrm>
              <a:off x="4063439" y="8607491"/>
              <a:ext cx="2048229" cy="409646"/>
            </a:xfrm>
            <a:prstGeom prst="rect">
              <a:avLst/>
            </a:prstGeom>
            <a:gradFill rotWithShape="1">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ln w="9525" cap="flat" cmpd="sng" algn="ctr">
              <a:solidFill>
                <a:srgbClr val="1B587C">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1564"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Муниципальный опорный центр</a:t>
              </a:r>
            </a:p>
          </p:txBody>
        </p:sp>
        <p:sp>
          <p:nvSpPr>
            <p:cNvPr id="23" name="Прямоугольник 22"/>
            <p:cNvSpPr/>
            <p:nvPr/>
          </p:nvSpPr>
          <p:spPr>
            <a:xfrm>
              <a:off x="8473272" y="8614040"/>
              <a:ext cx="2048229" cy="409646"/>
            </a:xfrm>
            <a:prstGeom prst="rect">
              <a:avLst/>
            </a:prstGeom>
            <a:gradFill rotWithShape="1">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ln w="9525" cap="flat" cmpd="sng" algn="ctr">
              <a:solidFill>
                <a:srgbClr val="1B587C">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1564"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Муниципальный опорный центр</a:t>
              </a:r>
            </a:p>
          </p:txBody>
        </p:sp>
        <p:sp>
          <p:nvSpPr>
            <p:cNvPr id="24" name="TextBox 23"/>
            <p:cNvSpPr txBox="1"/>
            <p:nvPr/>
          </p:nvSpPr>
          <p:spPr>
            <a:xfrm>
              <a:off x="2558661" y="7779770"/>
              <a:ext cx="9467615" cy="617733"/>
            </a:xfrm>
            <a:prstGeom prst="rect">
              <a:avLst/>
            </a:prstGeom>
            <a:gradFill rotWithShape="1">
              <a:gsLst>
                <a:gs pos="0">
                  <a:srgbClr val="4E8542">
                    <a:tint val="50000"/>
                    <a:satMod val="300000"/>
                  </a:srgbClr>
                </a:gs>
                <a:gs pos="35000">
                  <a:srgbClr val="4E8542">
                    <a:tint val="37000"/>
                    <a:satMod val="300000"/>
                  </a:srgbClr>
                </a:gs>
                <a:gs pos="100000">
                  <a:srgbClr val="4E8542">
                    <a:tint val="15000"/>
                    <a:satMod val="350000"/>
                  </a:srgbClr>
                </a:gs>
              </a:gsLst>
              <a:lin ang="16200000" scaled="1"/>
            </a:gradFill>
            <a:ln w="9525" cap="flat" cmpd="sng" algn="ctr">
              <a:solidFill>
                <a:srgbClr val="4E8542">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1707" b="0" i="0" u="none" strike="noStrike" kern="1200" cap="none" spc="0" normalizeH="0" baseline="0" noProof="0" dirty="0" smtClean="0">
                  <a:ln>
                    <a:noFill/>
                  </a:ln>
                  <a:solidFill>
                    <a:srgbClr val="00B0F0"/>
                  </a:solidFill>
                  <a:effectLst/>
                  <a:uLnTx/>
                  <a:uFillTx/>
                  <a:latin typeface="Arial" panose="020B0604020202020204" pitchFamily="34" charset="0"/>
                  <a:ea typeface="+mn-ea"/>
                  <a:cs typeface="Arial" panose="020B0604020202020204" pitchFamily="34" charset="0"/>
                </a:rPr>
                <a:t>в каждом муниципальном образовании Иркутской области создаётся</a:t>
              </a:r>
            </a:p>
            <a:p>
              <a:pPr marL="0" marR="0" lvl="0" indent="0" defTabSz="1300460" eaLnBrk="1" fontAlgn="auto" latinLnBrk="0" hangingPunct="1">
                <a:lnSpc>
                  <a:spcPct val="100000"/>
                </a:lnSpc>
                <a:spcBef>
                  <a:spcPts val="0"/>
                </a:spcBef>
                <a:spcAft>
                  <a:spcPts val="0"/>
                </a:spcAft>
                <a:buClrTx/>
                <a:buSzTx/>
                <a:buFontTx/>
                <a:buNone/>
                <a:tabLst/>
                <a:defRPr/>
              </a:pPr>
              <a:r>
                <a:rPr kumimoji="0" lang="ru-RU" sz="1707" b="0" i="0" u="none" strike="noStrike" kern="1200" cap="none" spc="0" normalizeH="0" baseline="0" noProof="0" dirty="0" smtClean="0">
                  <a:ln>
                    <a:noFill/>
                  </a:ln>
                  <a:solidFill>
                    <a:srgbClr val="00B0F0"/>
                  </a:solidFill>
                  <a:effectLst/>
                  <a:uLnTx/>
                  <a:uFillTx/>
                  <a:latin typeface="Arial" panose="020B0604020202020204" pitchFamily="34" charset="0"/>
                  <a:ea typeface="+mn-ea"/>
                  <a:cs typeface="Arial" panose="020B0604020202020204" pitchFamily="34" charset="0"/>
                </a:rPr>
                <a:t>муниципальный опорный центр</a:t>
              </a:r>
            </a:p>
          </p:txBody>
        </p:sp>
        <p:sp>
          <p:nvSpPr>
            <p:cNvPr id="25" name="Прямоугольник 24"/>
            <p:cNvSpPr/>
            <p:nvPr/>
          </p:nvSpPr>
          <p:spPr>
            <a:xfrm>
              <a:off x="10125803" y="7039925"/>
              <a:ext cx="2721694" cy="533194"/>
            </a:xfrm>
            <a:prstGeom prst="rect">
              <a:avLst/>
            </a:prstGeom>
            <a:solidFill>
              <a:sysClr val="window" lastClr="FFFFFF"/>
            </a:solidFill>
            <a:ln w="25400" cap="flat" cmpd="sng" algn="ctr">
              <a:solidFill>
                <a:srgbClr val="9F2936"/>
              </a:solidFill>
              <a:prstDash val="solid"/>
            </a:ln>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1564"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Координатор МОЦ – Управление образования</a:t>
              </a:r>
            </a:p>
          </p:txBody>
        </p:sp>
        <p:sp>
          <p:nvSpPr>
            <p:cNvPr id="26" name="Прямоугольник 25"/>
            <p:cNvSpPr/>
            <p:nvPr/>
          </p:nvSpPr>
          <p:spPr>
            <a:xfrm>
              <a:off x="7307674" y="7030828"/>
              <a:ext cx="2721694" cy="533194"/>
            </a:xfrm>
            <a:prstGeom prst="rect">
              <a:avLst/>
            </a:prstGeom>
            <a:solidFill>
              <a:sysClr val="window" lastClr="FFFFFF"/>
            </a:solidFill>
            <a:ln w="25400" cap="flat" cmpd="sng" algn="ctr">
              <a:solidFill>
                <a:srgbClr val="9F2936"/>
              </a:solidFill>
              <a:prstDash val="solid"/>
            </a:ln>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1564"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Координатор МОЦ – Управление образования</a:t>
              </a:r>
            </a:p>
          </p:txBody>
        </p:sp>
        <p:sp>
          <p:nvSpPr>
            <p:cNvPr id="27" name="Прямоугольник 26"/>
            <p:cNvSpPr/>
            <p:nvPr/>
          </p:nvSpPr>
          <p:spPr>
            <a:xfrm>
              <a:off x="4494614" y="7043237"/>
              <a:ext cx="2721694" cy="533194"/>
            </a:xfrm>
            <a:prstGeom prst="rect">
              <a:avLst/>
            </a:prstGeom>
            <a:solidFill>
              <a:sysClr val="window" lastClr="FFFFFF"/>
            </a:solidFill>
            <a:ln w="25400" cap="flat" cmpd="sng" algn="ctr">
              <a:solidFill>
                <a:srgbClr val="9F2936"/>
              </a:solidFill>
              <a:prstDash val="solid"/>
            </a:ln>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1564"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Координатор МОЦ – Управление образования</a:t>
              </a:r>
            </a:p>
          </p:txBody>
        </p:sp>
      </p:grpSp>
      <p:sp>
        <p:nvSpPr>
          <p:cNvPr id="28" name="Прямоугольник 27"/>
          <p:cNvSpPr/>
          <p:nvPr/>
        </p:nvSpPr>
        <p:spPr>
          <a:xfrm>
            <a:off x="930439" y="7065720"/>
            <a:ext cx="2721694" cy="533194"/>
          </a:xfrm>
          <a:prstGeom prst="rect">
            <a:avLst/>
          </a:prstGeom>
          <a:solidFill>
            <a:sysClr val="window" lastClr="FFFFFF"/>
          </a:solidFill>
          <a:ln w="25400" cap="flat" cmpd="sng" algn="ctr">
            <a:solidFill>
              <a:srgbClr val="9F2936"/>
            </a:solidFill>
            <a:prstDash val="solid"/>
          </a:ln>
          <a:effectLst/>
        </p:spPr>
        <p:txBody>
          <a:bodyPr rtlCol="0" anchor="ctr"/>
          <a:lstStyle/>
          <a:p>
            <a:pPr marL="0" marR="0" lvl="0" indent="0" defTabSz="1300460" eaLnBrk="1" fontAlgn="auto" latinLnBrk="0" hangingPunct="1">
              <a:lnSpc>
                <a:spcPct val="100000"/>
              </a:lnSpc>
              <a:spcBef>
                <a:spcPts val="0"/>
              </a:spcBef>
              <a:spcAft>
                <a:spcPts val="0"/>
              </a:spcAft>
              <a:buClrTx/>
              <a:buSzTx/>
              <a:buFontTx/>
              <a:buNone/>
              <a:tabLst/>
              <a:defRPr/>
            </a:pPr>
            <a:r>
              <a:rPr kumimoji="0" lang="ru-RU" sz="1564"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Координатор МОЦ – Управление образования</a:t>
            </a:r>
          </a:p>
        </p:txBody>
      </p:sp>
    </p:spTree>
    <p:extLst>
      <p:ext uri="{BB962C8B-B14F-4D97-AF65-F5344CB8AC3E}">
        <p14:creationId xmlns:p14="http://schemas.microsoft.com/office/powerpoint/2010/main" val="737509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8392" y="2226435"/>
            <a:ext cx="11942619" cy="5731826"/>
          </a:xfrm>
          <a:noFill/>
        </p:spPr>
        <p:txBody>
          <a:bodyPr wrap="square" rtlCol="0">
            <a:spAutoFit/>
          </a:bodyPr>
          <a:lstStyle/>
          <a:p>
            <a:pPr marL="0" indent="0" defTabSz="512272">
              <a:spcBef>
                <a:spcPts val="3600"/>
              </a:spcBef>
              <a:buSzPct val="100000"/>
              <a:buNone/>
              <a:defRPr sz="3040"/>
            </a:pPr>
            <a:r>
              <a:rPr lang="ru-RU" sz="4000" b="1" dirty="0">
                <a:solidFill>
                  <a:srgbClr val="963E90"/>
                </a:solidFill>
              </a:rPr>
              <a:t>Персонифицированное финансирование образования детей </a:t>
            </a:r>
            <a:r>
              <a:rPr lang="ru-RU" sz="3040" dirty="0"/>
              <a:t>– это система, предусматривающая закрепление обязательств государства по оплате образования, в котором прежде всего заинтересован ребенок</a:t>
            </a:r>
            <a:r>
              <a:rPr lang="ru-RU" sz="3040" dirty="0" smtClean="0"/>
              <a:t>.</a:t>
            </a:r>
          </a:p>
          <a:p>
            <a:pPr marL="0" indent="0">
              <a:spcAft>
                <a:spcPts val="750"/>
              </a:spcAft>
              <a:buNone/>
            </a:pPr>
            <a:r>
              <a:rPr lang="ru-RU" sz="4000" b="1" dirty="0">
                <a:solidFill>
                  <a:srgbClr val="963E90"/>
                </a:solidFill>
                <a:latin typeface="+mn-lt"/>
                <a:ea typeface="Times New Roman" panose="02020603050405020304" pitchFamily="18" charset="0"/>
              </a:rPr>
              <a:t>Сертификат дополнительного образования </a:t>
            </a:r>
            <a:r>
              <a:rPr lang="ru-RU" sz="2800" dirty="0" smtClean="0">
                <a:solidFill>
                  <a:srgbClr val="333333"/>
                </a:solidFill>
                <a:latin typeface="+mn-lt"/>
                <a:ea typeface="Times New Roman" panose="02020603050405020304" pitchFamily="18" charset="0"/>
              </a:rPr>
              <a:t>–</a:t>
            </a:r>
            <a:r>
              <a:rPr lang="ru-RU" sz="3000" dirty="0" smtClean="0">
                <a:solidFill>
                  <a:srgbClr val="333333"/>
                </a:solidFill>
                <a:latin typeface="Helvetica Neue Medium"/>
                <a:ea typeface="Times New Roman" panose="02020603050405020304" pitchFamily="18" charset="0"/>
              </a:rPr>
              <a:t>это </a:t>
            </a:r>
            <a:r>
              <a:rPr lang="ru-RU" sz="3000" dirty="0">
                <a:solidFill>
                  <a:srgbClr val="333333"/>
                </a:solidFill>
                <a:latin typeface="Helvetica Neue Medium"/>
                <a:ea typeface="Times New Roman" panose="02020603050405020304" pitchFamily="18" charset="0"/>
              </a:rPr>
              <a:t>реестровая запись о включении ребенка (обладателя сертификата дополнительного образования) в систему персонифицированного дополнительного образования, удостоверяющая возможность получать услуги дополнительного образования за счет средств бюджета соответствующего уровня.</a:t>
            </a:r>
            <a:endParaRPr lang="ru-RU" sz="3151" dirty="0">
              <a:solidFill>
                <a:srgbClr val="7030A0"/>
              </a:solidFill>
            </a:endParaRPr>
          </a:p>
        </p:txBody>
      </p:sp>
      <p:sp>
        <p:nvSpPr>
          <p:cNvPr id="7" name="Прямоугольник 6">
            <a:extLst>
              <a:ext uri="{FF2B5EF4-FFF2-40B4-BE49-F238E27FC236}">
                <a16:creationId xmlns:a16="http://schemas.microsoft.com/office/drawing/2014/main" xmlns="" id="{1A0C8027-B05E-5E4D-B5AD-39E88F78C0A8}"/>
              </a:ext>
            </a:extLst>
          </p:cNvPr>
          <p:cNvSpPr/>
          <p:nvPr/>
        </p:nvSpPr>
        <p:spPr>
          <a:xfrm>
            <a:off x="-1" y="0"/>
            <a:ext cx="13159409" cy="1049336"/>
          </a:xfrm>
          <a:prstGeom prst="rect">
            <a:avLst/>
          </a:prstGeom>
          <a:solidFill>
            <a:srgbClr val="963F9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Прямоугольник 7">
            <a:extLst>
              <a:ext uri="{FF2B5EF4-FFF2-40B4-BE49-F238E27FC236}">
                <a16:creationId xmlns:a16="http://schemas.microsoft.com/office/drawing/2014/main" xmlns="" id="{6E9FEB17-42D3-DE41-8427-3B7536CFE511}"/>
              </a:ext>
            </a:extLst>
          </p:cNvPr>
          <p:cNvSpPr/>
          <p:nvPr/>
        </p:nvSpPr>
        <p:spPr>
          <a:xfrm>
            <a:off x="3997548" y="150135"/>
            <a:ext cx="4421403" cy="707886"/>
          </a:xfrm>
          <a:prstGeom prst="rect">
            <a:avLst/>
          </a:prstGeom>
        </p:spPr>
        <p:txBody>
          <a:bodyPr wrap="none">
            <a:spAutoFit/>
          </a:bodyPr>
          <a:lstStyle/>
          <a:p>
            <a:r>
              <a:rPr lang="ru-RU" sz="4000" dirty="0" smtClean="0">
                <a:solidFill>
                  <a:schemeClr val="bg1"/>
                </a:solidFill>
                <a:latin typeface="PT_Russia Text" panose="02000503000000020004" pitchFamily="2" charset="0"/>
                <a:ea typeface="PT_Russia Text" panose="02000503000000020004" pitchFamily="2" charset="0"/>
                <a:cs typeface="Open Sans" panose="020B0606030504020204" pitchFamily="34" charset="0"/>
              </a:rPr>
              <a:t>Основные понятия</a:t>
            </a:r>
            <a:endParaRPr lang="ru-RU" sz="4000" dirty="0">
              <a:solidFill>
                <a:schemeClr val="bg1"/>
              </a:solidFill>
              <a:latin typeface="PT_Russia Text" panose="02000503000000020004" pitchFamily="2" charset="0"/>
              <a:ea typeface="PT_Russia Text" panose="02000503000000020004" pitchFamily="2" charset="0"/>
              <a:cs typeface="Open Sans" panose="020B0606030504020204" pitchFamily="34" charset="0"/>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29645" b="32231"/>
          <a:stretch/>
        </p:blipFill>
        <p:spPr>
          <a:xfrm>
            <a:off x="7151914" y="1062796"/>
            <a:ext cx="5852886" cy="120831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076" y="7958261"/>
            <a:ext cx="10001250" cy="1771650"/>
          </a:xfrm>
          <a:prstGeom prst="rect">
            <a:avLst/>
          </a:prstGeom>
        </p:spPr>
      </p:pic>
    </p:spTree>
    <p:extLst>
      <p:ext uri="{BB962C8B-B14F-4D97-AF65-F5344CB8AC3E}">
        <p14:creationId xmlns:p14="http://schemas.microsoft.com/office/powerpoint/2010/main" val="1597744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8393" y="1555520"/>
            <a:ext cx="11942619" cy="7483202"/>
          </a:xfrm>
          <a:noFill/>
        </p:spPr>
        <p:txBody>
          <a:bodyPr wrap="square" rtlCol="0">
            <a:spAutoFit/>
          </a:bodyPr>
          <a:lstStyle/>
          <a:p>
            <a:pPr marL="0" indent="0" algn="ctr" defTabSz="512272">
              <a:spcBef>
                <a:spcPts val="3600"/>
              </a:spcBef>
              <a:buSzPct val="100000"/>
              <a:buNone/>
              <a:defRPr sz="3040"/>
            </a:pPr>
            <a:r>
              <a:rPr lang="ru-RU" sz="3151" b="1" dirty="0">
                <a:solidFill>
                  <a:srgbClr val="963E90"/>
                </a:solidFill>
              </a:rPr>
              <a:t>7 принципов:</a:t>
            </a:r>
          </a:p>
          <a:p>
            <a:pPr marL="514350" indent="-514350" defTabSz="512272">
              <a:spcBef>
                <a:spcPts val="1200"/>
              </a:spcBef>
              <a:buSzPct val="100000"/>
              <a:buAutoNum type="arabicParenR"/>
              <a:defRPr sz="3040"/>
            </a:pPr>
            <a:r>
              <a:rPr lang="ru-RU" sz="3151" dirty="0"/>
              <a:t>равный и свободный доступ детей к получению сертификата;</a:t>
            </a:r>
          </a:p>
          <a:p>
            <a:pPr marL="514350" indent="-514350" defTabSz="512272">
              <a:spcBef>
                <a:spcPts val="1200"/>
              </a:spcBef>
              <a:buSzPct val="100000"/>
              <a:buAutoNum type="arabicParenR"/>
              <a:defRPr sz="3040"/>
            </a:pPr>
            <a:r>
              <a:rPr lang="ru-RU" sz="3151" dirty="0"/>
              <a:t>свобода выбора ребенком и его семьей любой образовательной программы, реализуемой на территории субъекта РФ;</a:t>
            </a:r>
          </a:p>
          <a:p>
            <a:pPr marL="514350" indent="-514350" defTabSz="512272">
              <a:spcBef>
                <a:spcPts val="1200"/>
              </a:spcBef>
              <a:buSzPct val="100000"/>
              <a:buAutoNum type="arabicParenR"/>
              <a:defRPr sz="3040"/>
            </a:pPr>
            <a:r>
              <a:rPr lang="ru-RU" sz="3151" dirty="0"/>
              <a:t>право ребенка в любой момент поступить на обучение или сменить образовательную программу;</a:t>
            </a:r>
          </a:p>
          <a:p>
            <a:pPr marL="514350" indent="-514350" defTabSz="512272">
              <a:spcBef>
                <a:spcPts val="1200"/>
              </a:spcBef>
              <a:buSzPct val="100000"/>
              <a:buAutoNum type="arabicParenR"/>
              <a:defRPr sz="3040"/>
            </a:pPr>
            <a:r>
              <a:rPr lang="ru-RU" sz="3151" dirty="0"/>
              <a:t>информационная открытость;</a:t>
            </a:r>
          </a:p>
          <a:p>
            <a:pPr marL="514350" indent="-514350" defTabSz="512272">
              <a:spcBef>
                <a:spcPts val="1200"/>
              </a:spcBef>
              <a:buSzPct val="100000"/>
              <a:buAutoNum type="arabicParenR"/>
              <a:defRPr sz="3040"/>
            </a:pPr>
            <a:r>
              <a:rPr lang="ru-RU" sz="3151" dirty="0"/>
              <a:t>равный доступ исполнителей образовательных услуг;</a:t>
            </a:r>
          </a:p>
          <a:p>
            <a:pPr marL="514350" indent="-514350" defTabSz="512272">
              <a:spcBef>
                <a:spcPts val="1200"/>
              </a:spcBef>
              <a:buSzPct val="100000"/>
              <a:buAutoNum type="arabicParenR"/>
              <a:defRPr sz="3040"/>
            </a:pPr>
            <a:r>
              <a:rPr lang="ru-RU" sz="3151" dirty="0"/>
              <a:t>наличие понятного механизма финансового обеспечения;</a:t>
            </a:r>
          </a:p>
          <a:p>
            <a:pPr marL="514350" indent="-514350" defTabSz="512272">
              <a:spcBef>
                <a:spcPts val="1200"/>
              </a:spcBef>
              <a:buSzPct val="100000"/>
              <a:buAutoNum type="arabicParenR"/>
              <a:defRPr sz="3040"/>
            </a:pPr>
            <a:r>
              <a:rPr lang="ru-RU" sz="3151" dirty="0"/>
              <a:t>принцип персональной закрепленности средств за получателем сертификата.</a:t>
            </a:r>
          </a:p>
        </p:txBody>
      </p:sp>
      <p:sp>
        <p:nvSpPr>
          <p:cNvPr id="7" name="Прямоугольник 6">
            <a:extLst>
              <a:ext uri="{FF2B5EF4-FFF2-40B4-BE49-F238E27FC236}">
                <a16:creationId xmlns:a16="http://schemas.microsoft.com/office/drawing/2014/main" xmlns="" id="{1A0C8027-B05E-5E4D-B5AD-39E88F78C0A8}"/>
              </a:ext>
            </a:extLst>
          </p:cNvPr>
          <p:cNvSpPr/>
          <p:nvPr/>
        </p:nvSpPr>
        <p:spPr>
          <a:xfrm>
            <a:off x="-1" y="0"/>
            <a:ext cx="13004801" cy="1049336"/>
          </a:xfrm>
          <a:prstGeom prst="rect">
            <a:avLst/>
          </a:prstGeom>
          <a:solidFill>
            <a:srgbClr val="963F9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Прямоугольник 7">
            <a:extLst>
              <a:ext uri="{FF2B5EF4-FFF2-40B4-BE49-F238E27FC236}">
                <a16:creationId xmlns:a16="http://schemas.microsoft.com/office/drawing/2014/main" xmlns="" id="{6E9FEB17-42D3-DE41-8427-3B7536CFE511}"/>
              </a:ext>
            </a:extLst>
          </p:cNvPr>
          <p:cNvSpPr/>
          <p:nvPr/>
        </p:nvSpPr>
        <p:spPr>
          <a:xfrm>
            <a:off x="498999" y="150135"/>
            <a:ext cx="11418511" cy="707886"/>
          </a:xfrm>
          <a:prstGeom prst="rect">
            <a:avLst/>
          </a:prstGeom>
        </p:spPr>
        <p:txBody>
          <a:bodyPr wrap="none">
            <a:spAutoFit/>
          </a:bodyPr>
          <a:lstStyle/>
          <a:p>
            <a:r>
              <a:rPr lang="ru-RU" sz="4000" dirty="0">
                <a:solidFill>
                  <a:schemeClr val="bg1"/>
                </a:solidFill>
                <a:latin typeface="PT_Russia Text" panose="02000503000000020004" pitchFamily="2" charset="0"/>
                <a:ea typeface="PT_Russia Text" panose="02000503000000020004" pitchFamily="2" charset="0"/>
                <a:cs typeface="Open Sans" panose="020B0606030504020204" pitchFamily="34" charset="0"/>
              </a:rPr>
              <a:t>Основные требования к внедрению ПФ ДОД</a:t>
            </a:r>
          </a:p>
        </p:txBody>
      </p:sp>
    </p:spTree>
    <p:extLst>
      <p:ext uri="{BB962C8B-B14F-4D97-AF65-F5344CB8AC3E}">
        <p14:creationId xmlns:p14="http://schemas.microsoft.com/office/powerpoint/2010/main" val="3974338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8393" y="2054084"/>
            <a:ext cx="11942619" cy="6486071"/>
          </a:xfrm>
          <a:noFill/>
        </p:spPr>
        <p:txBody>
          <a:bodyPr wrap="square" rtlCol="0">
            <a:spAutoFit/>
          </a:bodyPr>
          <a:lstStyle/>
          <a:p>
            <a:pPr marL="0" indent="0">
              <a:lnSpc>
                <a:spcPct val="150000"/>
              </a:lnSpc>
              <a:buNone/>
            </a:pPr>
            <a:r>
              <a:rPr lang="ru-RU" sz="2800" dirty="0" smtClean="0"/>
              <a:t>- </a:t>
            </a:r>
            <a:r>
              <a:rPr lang="ru-RU" sz="2800" dirty="0"/>
              <a:t>создание условий для обеспечения в </a:t>
            </a:r>
            <a:r>
              <a:rPr lang="ru-RU" sz="2800" dirty="0" err="1"/>
              <a:t>Усть-Кутском</a:t>
            </a:r>
            <a:r>
              <a:rPr lang="ru-RU" sz="2800" dirty="0"/>
              <a:t> муниципальном образовании эффективной системы взаимодействия участников образовательных отношений в сфере дополнительного образования детей по реализации современных востребованных дополнительных общеобразовательных программ для детей различных направленностей, обеспечивающей достижение показателей развития системы дополнительного образования детей, установленных Указом Президента РФ от 07 мая 2012 года № 599 «О мерах по реализации государственной политики в области образования и науки», Приоритетным проектом</a:t>
            </a:r>
            <a:r>
              <a:rPr lang="ru-RU" sz="2800" dirty="0" smtClean="0"/>
              <a:t>.</a:t>
            </a:r>
            <a:endParaRPr lang="ru-RU" sz="2800" dirty="0"/>
          </a:p>
        </p:txBody>
      </p:sp>
      <p:sp>
        <p:nvSpPr>
          <p:cNvPr id="7" name="Прямоугольник 6">
            <a:extLst>
              <a:ext uri="{FF2B5EF4-FFF2-40B4-BE49-F238E27FC236}">
                <a16:creationId xmlns:a16="http://schemas.microsoft.com/office/drawing/2014/main" xmlns="" id="{1A0C8027-B05E-5E4D-B5AD-39E88F78C0A8}"/>
              </a:ext>
            </a:extLst>
          </p:cNvPr>
          <p:cNvSpPr/>
          <p:nvPr/>
        </p:nvSpPr>
        <p:spPr>
          <a:xfrm>
            <a:off x="-1" y="0"/>
            <a:ext cx="13004801" cy="1049336"/>
          </a:xfrm>
          <a:prstGeom prst="rect">
            <a:avLst/>
          </a:prstGeom>
          <a:solidFill>
            <a:srgbClr val="963F9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Прямоугольник 7">
            <a:extLst>
              <a:ext uri="{FF2B5EF4-FFF2-40B4-BE49-F238E27FC236}">
                <a16:creationId xmlns:a16="http://schemas.microsoft.com/office/drawing/2014/main" xmlns="" id="{6E9FEB17-42D3-DE41-8427-3B7536CFE511}"/>
              </a:ext>
            </a:extLst>
          </p:cNvPr>
          <p:cNvSpPr/>
          <p:nvPr/>
        </p:nvSpPr>
        <p:spPr>
          <a:xfrm>
            <a:off x="3330711" y="150135"/>
            <a:ext cx="5755102" cy="707886"/>
          </a:xfrm>
          <a:prstGeom prst="rect">
            <a:avLst/>
          </a:prstGeom>
        </p:spPr>
        <p:txBody>
          <a:bodyPr wrap="none">
            <a:spAutoFit/>
          </a:bodyPr>
          <a:lstStyle/>
          <a:p>
            <a:r>
              <a:rPr lang="ru-RU" sz="4000" dirty="0" smtClean="0">
                <a:solidFill>
                  <a:schemeClr val="bg1"/>
                </a:solidFill>
                <a:latin typeface="PT_Russia Text" panose="02000503000000020004" pitchFamily="2" charset="0"/>
                <a:ea typeface="PT_Russia Text" panose="02000503000000020004" pitchFamily="2" charset="0"/>
                <a:cs typeface="Open Sans" panose="020B0606030504020204" pitchFamily="34" charset="0"/>
              </a:rPr>
              <a:t>Цель деятельности МОЦ</a:t>
            </a:r>
            <a:endParaRPr lang="ru-RU" sz="4000" dirty="0">
              <a:solidFill>
                <a:schemeClr val="bg1"/>
              </a:solidFill>
              <a:latin typeface="PT_Russia Text" panose="02000503000000020004" pitchFamily="2" charset="0"/>
              <a:ea typeface="PT_Russia Text" panose="02000503000000020004" pitchFamily="2" charset="0"/>
              <a:cs typeface="Open Sans" panose="020B0606030504020204" pitchFamily="34" charset="0"/>
            </a:endParaRPr>
          </a:p>
        </p:txBody>
      </p:sp>
    </p:spTree>
    <p:extLst>
      <p:ext uri="{BB962C8B-B14F-4D97-AF65-F5344CB8AC3E}">
        <p14:creationId xmlns:p14="http://schemas.microsoft.com/office/powerpoint/2010/main" val="418140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8393" y="1013895"/>
            <a:ext cx="11942619" cy="8566448"/>
          </a:xfrm>
          <a:noFill/>
        </p:spPr>
        <p:txBody>
          <a:bodyPr wrap="square" rtlCol="0">
            <a:spAutoFit/>
          </a:bodyPr>
          <a:lstStyle/>
          <a:p>
            <a:pPr>
              <a:spcBef>
                <a:spcPts val="0"/>
              </a:spcBef>
              <a:buFont typeface="Arial" panose="020B0604020202020204" pitchFamily="34" charset="0"/>
              <a:buChar char="•"/>
            </a:pPr>
            <a:r>
              <a:rPr lang="ru-RU" sz="2200" dirty="0" smtClean="0"/>
              <a:t>организационное</a:t>
            </a:r>
            <a:r>
              <a:rPr lang="ru-RU" sz="2200" dirty="0"/>
              <a:t>, информационное, экспертно-консультационное, учебно-методическое сопровождение и мониторинг реализации Приоритетного проекта на территории </a:t>
            </a:r>
            <a:r>
              <a:rPr lang="ru-RU" sz="2200" dirty="0" err="1"/>
              <a:t>Усть-Кутского</a:t>
            </a:r>
            <a:r>
              <a:rPr lang="ru-RU" sz="2200" dirty="0"/>
              <a:t> муниципального образования</a:t>
            </a:r>
            <a:r>
              <a:rPr lang="ru-RU" sz="2200" dirty="0" smtClean="0"/>
              <a:t>;</a:t>
            </a:r>
          </a:p>
          <a:p>
            <a:pPr>
              <a:spcBef>
                <a:spcPts val="0"/>
              </a:spcBef>
              <a:buFont typeface="Arial" panose="020B0604020202020204" pitchFamily="34" charset="0"/>
              <a:buChar char="•"/>
            </a:pPr>
            <a:r>
              <a:rPr lang="ru-RU" sz="2200" dirty="0" smtClean="0"/>
              <a:t>обеспечение </a:t>
            </a:r>
            <a:r>
              <a:rPr lang="ru-RU" sz="2200" dirty="0"/>
              <a:t>эффективного функционирования муниципальной модели взаимодействия участников образовательных отношений в сфере дополнительного образования детей, в том числе в целях реализации Приоритетного проекта;</a:t>
            </a:r>
          </a:p>
          <a:p>
            <a:pPr>
              <a:spcBef>
                <a:spcPts val="0"/>
              </a:spcBef>
              <a:buFont typeface="Arial" panose="020B0604020202020204" pitchFamily="34" charset="0"/>
              <a:buChar char="•"/>
            </a:pPr>
            <a:r>
              <a:rPr lang="ru-RU" sz="2200" dirty="0" smtClean="0"/>
              <a:t>выявление</a:t>
            </a:r>
            <a:r>
              <a:rPr lang="ru-RU" sz="2200" dirty="0"/>
              <a:t>, формирование и распространение лучших практик реализации современных, вариативных и востребованных общеобразовательных программ для детей различных направленностей;</a:t>
            </a:r>
          </a:p>
          <a:p>
            <a:pPr>
              <a:spcBef>
                <a:spcPts val="0"/>
              </a:spcBef>
              <a:buFont typeface="Arial" panose="020B0604020202020204" pitchFamily="34" charset="0"/>
              <a:buChar char="•"/>
            </a:pPr>
            <a:r>
              <a:rPr lang="ru-RU" sz="2200" dirty="0" smtClean="0"/>
              <a:t>выявление </a:t>
            </a:r>
            <a:r>
              <a:rPr lang="ru-RU" sz="2200" dirty="0"/>
              <a:t>инфраструктурного, материально-технического и кадрового потенциала </a:t>
            </a:r>
            <a:r>
              <a:rPr lang="ru-RU" sz="2200" dirty="0" err="1"/>
              <a:t>Усть-Кутского</a:t>
            </a:r>
            <a:r>
              <a:rPr lang="ru-RU" sz="2200" dirty="0"/>
              <a:t> муниципального образования  в системе дополнительного образования детей</a:t>
            </a:r>
            <a:r>
              <a:rPr lang="ru-RU" sz="2200" dirty="0" smtClean="0"/>
              <a:t>;</a:t>
            </a:r>
          </a:p>
          <a:p>
            <a:pPr>
              <a:spcBef>
                <a:spcPts val="0"/>
              </a:spcBef>
              <a:buFont typeface="Arial" panose="020B0604020202020204" pitchFamily="34" charset="0"/>
              <a:buChar char="•"/>
            </a:pPr>
            <a:r>
              <a:rPr lang="ru-RU" sz="2200" dirty="0" smtClean="0"/>
              <a:t>формирование </a:t>
            </a:r>
            <a:r>
              <a:rPr lang="ru-RU" sz="2200" dirty="0"/>
              <a:t>и распространение моделей сетевого взаимодействия при реализации общеобразовательных программ;</a:t>
            </a:r>
          </a:p>
          <a:p>
            <a:pPr>
              <a:spcBef>
                <a:spcPts val="0"/>
              </a:spcBef>
              <a:buFont typeface="Arial" panose="020B0604020202020204" pitchFamily="34" charset="0"/>
              <a:buChar char="•"/>
            </a:pPr>
            <a:r>
              <a:rPr lang="ru-RU" sz="2200" dirty="0" smtClean="0"/>
              <a:t>обеспечение </a:t>
            </a:r>
            <a:r>
              <a:rPr lang="ru-RU" sz="2200" dirty="0"/>
              <a:t>развития профессионального мастерства и уровня компетенций педагогов и других участников сферы дополнительного образования детей  в </a:t>
            </a:r>
            <a:r>
              <a:rPr lang="ru-RU" sz="2200" dirty="0" err="1"/>
              <a:t>Усть-Кутском</a:t>
            </a:r>
            <a:r>
              <a:rPr lang="ru-RU" sz="2200" dirty="0"/>
              <a:t> муниципальном образовании. </a:t>
            </a:r>
          </a:p>
          <a:p>
            <a:pPr>
              <a:spcBef>
                <a:spcPts val="0"/>
              </a:spcBef>
              <a:buFont typeface="Arial" panose="020B0604020202020204" pitchFamily="34" charset="0"/>
              <a:buChar char="•"/>
            </a:pPr>
            <a:r>
              <a:rPr lang="ru-RU" sz="2200" dirty="0" smtClean="0"/>
              <a:t>обеспечение </a:t>
            </a:r>
            <a:r>
              <a:rPr lang="ru-RU" sz="2200" dirty="0"/>
              <a:t>функционирования общедоступного навигатора в системе дополнительного образования детей </a:t>
            </a:r>
            <a:r>
              <a:rPr lang="ru-RU" sz="2200" dirty="0" err="1"/>
              <a:t>Усть-Кутского</a:t>
            </a:r>
            <a:r>
              <a:rPr lang="ru-RU" sz="2200" dirty="0"/>
              <a:t> муниципального образования, в том числе содержательное наполнение муниципального сегмента навигатора;</a:t>
            </a:r>
          </a:p>
          <a:p>
            <a:pPr>
              <a:spcBef>
                <a:spcPts val="0"/>
              </a:spcBef>
              <a:buFont typeface="Arial" panose="020B0604020202020204" pitchFamily="34" charset="0"/>
              <a:buChar char="•"/>
            </a:pPr>
            <a:r>
              <a:rPr lang="ru-RU" sz="2200" dirty="0" smtClean="0"/>
              <a:t>организационное</a:t>
            </a:r>
            <a:r>
              <a:rPr lang="ru-RU" sz="2200" dirty="0"/>
              <a:t>, методическое и аналитическое сопровождение работы муниципальных организаций дополнительного образования;</a:t>
            </a:r>
          </a:p>
          <a:p>
            <a:pPr>
              <a:spcBef>
                <a:spcPts val="0"/>
              </a:spcBef>
              <a:buFont typeface="Arial" panose="020B0604020202020204" pitchFamily="34" charset="0"/>
              <a:buChar char="•"/>
            </a:pPr>
            <a:r>
              <a:rPr lang="ru-RU" sz="2200" dirty="0" smtClean="0"/>
              <a:t>внедрение </a:t>
            </a:r>
            <a:r>
              <a:rPr lang="ru-RU" sz="2200" dirty="0"/>
              <a:t>и обеспечение функционирования модели персонифицированного финансирования дополнительного образования детей в </a:t>
            </a:r>
            <a:r>
              <a:rPr lang="ru-RU" sz="2200" dirty="0" err="1"/>
              <a:t>Усть-Кутском</a:t>
            </a:r>
            <a:r>
              <a:rPr lang="ru-RU" sz="2200" dirty="0"/>
              <a:t> муниципальном образовании</a:t>
            </a:r>
            <a:r>
              <a:rPr lang="ru-RU" sz="2200" dirty="0" smtClean="0"/>
              <a:t>.</a:t>
            </a:r>
            <a:endParaRPr lang="ru-RU" sz="2200" dirty="0"/>
          </a:p>
        </p:txBody>
      </p:sp>
      <p:sp>
        <p:nvSpPr>
          <p:cNvPr id="7" name="Прямоугольник 6">
            <a:extLst>
              <a:ext uri="{FF2B5EF4-FFF2-40B4-BE49-F238E27FC236}">
                <a16:creationId xmlns:a16="http://schemas.microsoft.com/office/drawing/2014/main" xmlns="" id="{1A0C8027-B05E-5E4D-B5AD-39E88F78C0A8}"/>
              </a:ext>
            </a:extLst>
          </p:cNvPr>
          <p:cNvSpPr/>
          <p:nvPr/>
        </p:nvSpPr>
        <p:spPr>
          <a:xfrm>
            <a:off x="-1" y="0"/>
            <a:ext cx="13004801" cy="1049336"/>
          </a:xfrm>
          <a:prstGeom prst="rect">
            <a:avLst/>
          </a:prstGeom>
          <a:solidFill>
            <a:srgbClr val="963F9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Прямоугольник 7">
            <a:extLst>
              <a:ext uri="{FF2B5EF4-FFF2-40B4-BE49-F238E27FC236}">
                <a16:creationId xmlns:a16="http://schemas.microsoft.com/office/drawing/2014/main" xmlns="" id="{6E9FEB17-42D3-DE41-8427-3B7536CFE511}"/>
              </a:ext>
            </a:extLst>
          </p:cNvPr>
          <p:cNvSpPr/>
          <p:nvPr/>
        </p:nvSpPr>
        <p:spPr>
          <a:xfrm>
            <a:off x="4688451" y="150135"/>
            <a:ext cx="3039615" cy="707886"/>
          </a:xfrm>
          <a:prstGeom prst="rect">
            <a:avLst/>
          </a:prstGeom>
        </p:spPr>
        <p:txBody>
          <a:bodyPr wrap="none">
            <a:spAutoFit/>
          </a:bodyPr>
          <a:lstStyle/>
          <a:p>
            <a:r>
              <a:rPr lang="ru-RU" sz="4000" dirty="0" smtClean="0">
                <a:solidFill>
                  <a:schemeClr val="bg1"/>
                </a:solidFill>
                <a:latin typeface="PT_Russia Text" panose="02000503000000020004" pitchFamily="2" charset="0"/>
                <a:ea typeface="PT_Russia Text" panose="02000503000000020004" pitchFamily="2" charset="0"/>
                <a:cs typeface="Open Sans" panose="020B0606030504020204" pitchFamily="34" charset="0"/>
              </a:rPr>
              <a:t>Задачи МОЦ</a:t>
            </a:r>
            <a:endParaRPr lang="ru-RU" sz="4000" dirty="0">
              <a:solidFill>
                <a:schemeClr val="bg1"/>
              </a:solidFill>
              <a:latin typeface="PT_Russia Text" panose="02000503000000020004" pitchFamily="2" charset="0"/>
              <a:ea typeface="PT_Russia Text" panose="02000503000000020004" pitchFamily="2" charset="0"/>
              <a:cs typeface="Open Sans" panose="020B0606030504020204" pitchFamily="34" charset="0"/>
            </a:endParaRPr>
          </a:p>
        </p:txBody>
      </p:sp>
    </p:spTree>
    <p:extLst>
      <p:ext uri="{BB962C8B-B14F-4D97-AF65-F5344CB8AC3E}">
        <p14:creationId xmlns:p14="http://schemas.microsoft.com/office/powerpoint/2010/main" val="717670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1A0C8027-B05E-5E4D-B5AD-39E88F78C0A8}"/>
              </a:ext>
            </a:extLst>
          </p:cNvPr>
          <p:cNvSpPr/>
          <p:nvPr/>
        </p:nvSpPr>
        <p:spPr>
          <a:xfrm>
            <a:off x="-1" y="0"/>
            <a:ext cx="13004801" cy="1049336"/>
          </a:xfrm>
          <a:prstGeom prst="rect">
            <a:avLst/>
          </a:prstGeom>
          <a:solidFill>
            <a:srgbClr val="963F9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ru-RU"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Прямоугольник 7">
            <a:extLst>
              <a:ext uri="{FF2B5EF4-FFF2-40B4-BE49-F238E27FC236}">
                <a16:creationId xmlns:a16="http://schemas.microsoft.com/office/drawing/2014/main" xmlns="" id="{6E9FEB17-42D3-DE41-8427-3B7536CFE511}"/>
              </a:ext>
            </a:extLst>
          </p:cNvPr>
          <p:cNvSpPr/>
          <p:nvPr/>
        </p:nvSpPr>
        <p:spPr>
          <a:xfrm>
            <a:off x="3151975" y="150135"/>
            <a:ext cx="6112572" cy="707886"/>
          </a:xfrm>
          <a:prstGeom prst="rect">
            <a:avLst/>
          </a:prstGeom>
        </p:spPr>
        <p:txBody>
          <a:bodyPr wrap="none">
            <a:spAutoFit/>
          </a:bodyPr>
          <a:lstStyle/>
          <a:p>
            <a:r>
              <a:rPr lang="ru-RU" sz="4000" dirty="0" smtClean="0">
                <a:solidFill>
                  <a:schemeClr val="bg1"/>
                </a:solidFill>
                <a:latin typeface="PT_Russia Text" panose="02000503000000020004" pitchFamily="2" charset="0"/>
                <a:ea typeface="PT_Russia Text" panose="02000503000000020004" pitchFamily="2" charset="0"/>
                <a:cs typeface="Open Sans" panose="020B0606030504020204" pitchFamily="34" charset="0"/>
              </a:rPr>
              <a:t>Штатное расписание МОЦ</a:t>
            </a:r>
            <a:endParaRPr lang="ru-RU" sz="4000" dirty="0">
              <a:solidFill>
                <a:schemeClr val="bg1"/>
              </a:solidFill>
              <a:latin typeface="PT_Russia Text" panose="02000503000000020004" pitchFamily="2" charset="0"/>
              <a:ea typeface="PT_Russia Text" panose="02000503000000020004" pitchFamily="2" charset="0"/>
              <a:cs typeface="Open Sans" panose="020B0606030504020204" pitchFamily="34" charset="0"/>
            </a:endParaRPr>
          </a:p>
        </p:txBody>
      </p:sp>
      <p:sp>
        <p:nvSpPr>
          <p:cNvPr id="2" name="Прямоугольник 1"/>
          <p:cNvSpPr/>
          <p:nvPr/>
        </p:nvSpPr>
        <p:spPr>
          <a:xfrm>
            <a:off x="609902" y="1404257"/>
            <a:ext cx="11784993" cy="7294305"/>
          </a:xfrm>
          <a:prstGeom prst="rect">
            <a:avLst/>
          </a:prstGeom>
        </p:spPr>
        <p:txBody>
          <a:bodyPr wrap="square">
            <a:spAutoFit/>
          </a:bodyPr>
          <a:lstStyle/>
          <a:p>
            <a:r>
              <a:rPr lang="ru-RU" dirty="0"/>
              <a:t>ПРИКАЗЫВАЮ</a:t>
            </a:r>
            <a:r>
              <a:rPr lang="ru-RU" dirty="0" smtClean="0"/>
              <a:t>:</a:t>
            </a:r>
          </a:p>
          <a:p>
            <a:endParaRPr lang="ru-RU" dirty="0"/>
          </a:p>
          <a:p>
            <a:pPr algn="just"/>
            <a:r>
              <a:rPr lang="ru-RU" sz="2100" b="0" dirty="0" smtClean="0"/>
              <a:t>1</a:t>
            </a:r>
            <a:r>
              <a:rPr lang="ru-RU" sz="2100" b="0" dirty="0"/>
              <a:t>.  Утвердить штатное расписание МОЦ УКМО  (Приложение 1)</a:t>
            </a:r>
          </a:p>
          <a:p>
            <a:pPr algn="just"/>
            <a:r>
              <a:rPr lang="ru-RU" sz="2100" b="0" dirty="0"/>
              <a:t>2.  Назначить ответственных лиц  за работу  в МОЦ УКМО:</a:t>
            </a:r>
          </a:p>
          <a:p>
            <a:pPr algn="just"/>
            <a:endParaRPr lang="ru-RU" sz="2100" b="0" dirty="0" smtClean="0"/>
          </a:p>
          <a:p>
            <a:pPr algn="just"/>
            <a:r>
              <a:rPr lang="ru-RU" sz="2100" u="sng" dirty="0" smtClean="0"/>
              <a:t>2.1</a:t>
            </a:r>
            <a:r>
              <a:rPr lang="ru-RU" sz="2100" u="sng" dirty="0"/>
              <a:t>. Управленческий персонал:</a:t>
            </a:r>
          </a:p>
          <a:p>
            <a:pPr algn="just"/>
            <a:r>
              <a:rPr lang="ru-RU" sz="2100" b="0" dirty="0"/>
              <a:t>•  директором - </a:t>
            </a:r>
            <a:r>
              <a:rPr lang="ru-RU" sz="2100" dirty="0" err="1"/>
              <a:t>Семенюк</a:t>
            </a:r>
            <a:r>
              <a:rPr lang="ru-RU" sz="2100" dirty="0"/>
              <a:t> Н.И.</a:t>
            </a:r>
          </a:p>
          <a:p>
            <a:pPr algn="just"/>
            <a:r>
              <a:rPr lang="ru-RU" sz="2100" b="0" dirty="0"/>
              <a:t>•  заместителем  директора  по  проектному  управлению,  развитию  и  внешним </a:t>
            </a:r>
          </a:p>
          <a:p>
            <a:pPr algn="just"/>
            <a:r>
              <a:rPr lang="ru-RU" sz="2100" b="0" dirty="0"/>
              <a:t>коммуникациям - </a:t>
            </a:r>
            <a:r>
              <a:rPr lang="ru-RU" sz="2100" dirty="0"/>
              <a:t>Павленко Е.Н.</a:t>
            </a:r>
          </a:p>
          <a:p>
            <a:pPr algn="just"/>
            <a:r>
              <a:rPr lang="ru-RU" sz="2100" b="0" dirty="0"/>
              <a:t>•  заместителем  директора  по  методической  поддержке,  образовательным </a:t>
            </a:r>
          </a:p>
          <a:p>
            <a:pPr algn="just"/>
            <a:r>
              <a:rPr lang="ru-RU" sz="2100" b="0" dirty="0"/>
              <a:t>программам  и  внедрению  новых  форм  дополнительного  образования  - </a:t>
            </a:r>
          </a:p>
          <a:p>
            <a:pPr algn="just"/>
            <a:r>
              <a:rPr lang="ru-RU" sz="2100" dirty="0" err="1"/>
              <a:t>Косынкину</a:t>
            </a:r>
            <a:r>
              <a:rPr lang="ru-RU" sz="2100" dirty="0"/>
              <a:t> С.М.</a:t>
            </a:r>
          </a:p>
          <a:p>
            <a:pPr algn="just"/>
            <a:endParaRPr lang="ru-RU" sz="2100" b="0" dirty="0" smtClean="0"/>
          </a:p>
          <a:p>
            <a:pPr algn="just"/>
            <a:r>
              <a:rPr lang="ru-RU" sz="2100" u="sng" dirty="0" smtClean="0"/>
              <a:t>2.2</a:t>
            </a:r>
            <a:r>
              <a:rPr lang="ru-RU" sz="2100" u="sng" dirty="0"/>
              <a:t>.  Административный персонал:</a:t>
            </a:r>
          </a:p>
          <a:p>
            <a:pPr algn="just"/>
            <a:r>
              <a:rPr lang="ru-RU" sz="2100" b="0" dirty="0"/>
              <a:t>•  системным администратором  - </a:t>
            </a:r>
            <a:r>
              <a:rPr lang="ru-RU" sz="2100" dirty="0" err="1"/>
              <a:t>Белицкого</a:t>
            </a:r>
            <a:r>
              <a:rPr lang="ru-RU" sz="2100" dirty="0"/>
              <a:t> К.Н.</a:t>
            </a:r>
          </a:p>
          <a:p>
            <a:pPr algn="just"/>
            <a:endParaRPr lang="ru-RU" sz="2100" b="0" dirty="0" smtClean="0"/>
          </a:p>
          <a:p>
            <a:pPr algn="just"/>
            <a:r>
              <a:rPr lang="ru-RU" sz="2100" u="sng" dirty="0" smtClean="0"/>
              <a:t>2.3</a:t>
            </a:r>
            <a:r>
              <a:rPr lang="ru-RU" sz="2100" u="sng" dirty="0"/>
              <a:t>. Основной персонал:</a:t>
            </a:r>
          </a:p>
          <a:p>
            <a:pPr algn="just"/>
            <a:r>
              <a:rPr lang="ru-RU" sz="2100" b="0" dirty="0"/>
              <a:t>•  администратором - </a:t>
            </a:r>
            <a:r>
              <a:rPr lang="ru-RU" sz="2100" dirty="0"/>
              <a:t>Кузнецову О. А.</a:t>
            </a:r>
          </a:p>
          <a:p>
            <a:pPr algn="just"/>
            <a:r>
              <a:rPr lang="ru-RU" sz="2100" b="0" dirty="0"/>
              <a:t>•  методистом - </a:t>
            </a:r>
            <a:r>
              <a:rPr lang="ru-RU" sz="2100" dirty="0"/>
              <a:t>Савельеву Н.В</a:t>
            </a:r>
            <a:r>
              <a:rPr lang="ru-RU" sz="2100" b="0" dirty="0"/>
              <a:t>.</a:t>
            </a:r>
          </a:p>
          <a:p>
            <a:pPr algn="just"/>
            <a:r>
              <a:rPr lang="ru-RU" sz="2100" b="0" dirty="0"/>
              <a:t>•  специалист  по  развитию  финансово-экономических  моделей  -  внештатный</a:t>
            </a:r>
          </a:p>
          <a:p>
            <a:pPr algn="just"/>
            <a:r>
              <a:rPr lang="ru-RU" sz="2100" b="0" dirty="0" smtClean="0"/>
              <a:t>сотрудник </a:t>
            </a:r>
            <a:r>
              <a:rPr lang="ru-RU" sz="2100" b="0" dirty="0"/>
              <a:t>МКУ РЦ УО УКМО</a:t>
            </a:r>
          </a:p>
          <a:p>
            <a:pPr algn="r"/>
            <a:r>
              <a:rPr lang="ru-RU" sz="2100" b="0" dirty="0"/>
              <a:t>Н.И. </a:t>
            </a:r>
            <a:r>
              <a:rPr lang="ru-RU" sz="2100" b="0" dirty="0" err="1"/>
              <a:t>Семенюк</a:t>
            </a:r>
            <a:endParaRPr lang="ru-RU" sz="2100" b="0" dirty="0"/>
          </a:p>
        </p:txBody>
      </p:sp>
    </p:spTree>
    <p:extLst>
      <p:ext uri="{BB962C8B-B14F-4D97-AF65-F5344CB8AC3E}">
        <p14:creationId xmlns:p14="http://schemas.microsoft.com/office/powerpoint/2010/main" val="4054773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4840</TotalTime>
  <Words>929</Words>
  <Application>Microsoft Office PowerPoint</Application>
  <PresentationFormat>Произвольный</PresentationFormat>
  <Paragraphs>117</Paragraphs>
  <Slides>14</Slides>
  <Notes>8</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2</vt:i4>
      </vt:variant>
      <vt:variant>
        <vt:lpstr>Заголовки слайдов</vt:lpstr>
      </vt:variant>
      <vt:variant>
        <vt:i4>14</vt:i4>
      </vt:variant>
    </vt:vector>
  </HeadingPairs>
  <TitlesOfParts>
    <vt:vector size="27" baseType="lpstr">
      <vt:lpstr>Arial</vt:lpstr>
      <vt:lpstr>Calibri</vt:lpstr>
      <vt:lpstr>Helvetica Light</vt:lpstr>
      <vt:lpstr>Helvetica Neue</vt:lpstr>
      <vt:lpstr>Helvetica Neue Light</vt:lpstr>
      <vt:lpstr>Helvetica Neue Medium</vt:lpstr>
      <vt:lpstr>Helvetica Neue Thin</vt:lpstr>
      <vt:lpstr>Open Sans</vt:lpstr>
      <vt:lpstr>PT_Russia Text</vt:lpstr>
      <vt:lpstr>PT_Russia Text Medium</vt:lpstr>
      <vt:lpstr>Times New Roman</vt:lpstr>
      <vt:lpstr>White</vt:lpstr>
      <vt:lpstr>2_Тема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Внедрение персонифицированного финансирования дополнительного образования детей</dc:title>
  <dc:creator>Maria</dc:creator>
  <cp:lastModifiedBy>1</cp:lastModifiedBy>
  <cp:revision>198</cp:revision>
  <dcterms:modified xsi:type="dcterms:W3CDTF">2020-04-29T06:46:18Z</dcterms:modified>
</cp:coreProperties>
</file>