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60" r:id="rId3"/>
    <p:sldId id="278" r:id="rId4"/>
    <p:sldId id="274" r:id="rId5"/>
    <p:sldId id="293" r:id="rId6"/>
    <p:sldId id="298" r:id="rId7"/>
    <p:sldId id="283" r:id="rId8"/>
    <p:sldId id="284" r:id="rId9"/>
    <p:sldId id="286" r:id="rId10"/>
    <p:sldId id="285" r:id="rId11"/>
    <p:sldId id="289" r:id="rId12"/>
    <p:sldId id="295" r:id="rId13"/>
    <p:sldId id="271" r:id="rId14"/>
    <p:sldId id="303" r:id="rId15"/>
    <p:sldId id="304" r:id="rId16"/>
    <p:sldId id="302" r:id="rId17"/>
    <p:sldId id="282" r:id="rId18"/>
    <p:sldId id="279" r:id="rId19"/>
    <p:sldId id="307" r:id="rId20"/>
    <p:sldId id="308" r:id="rId21"/>
    <p:sldId id="309" r:id="rId22"/>
    <p:sldId id="310" r:id="rId23"/>
    <p:sldId id="312" r:id="rId24"/>
    <p:sldId id="311" r:id="rId25"/>
    <p:sldId id="313" r:id="rId26"/>
    <p:sldId id="314" r:id="rId27"/>
    <p:sldId id="316" r:id="rId28"/>
    <p:sldId id="30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02020-43D6-4650-8FB5-0A5422B6D276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D58AB-67BC-47D3-9D17-E50068789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6408712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673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ooks-library1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412" y="620688"/>
            <a:ext cx="7823020" cy="55836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3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ivo.garant.ru/" TargetMode="Externa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5"/>
            <a:ext cx="3528392" cy="1368151"/>
          </a:xfrm>
        </p:spPr>
        <p:txBody>
          <a:bodyPr>
            <a:prstTxWarp prst="textPlain">
              <a:avLst>
                <a:gd name="adj" fmla="val 51839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i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052736"/>
            <a:ext cx="55908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ГИА</a:t>
            </a:r>
          </a:p>
          <a:p>
            <a:pPr algn="ctr"/>
            <a:r>
              <a:rPr lang="ru-RU" sz="3600" b="1" dirty="0" smtClean="0"/>
              <a:t> за курс основного общего </a:t>
            </a:r>
          </a:p>
          <a:p>
            <a:pPr algn="ctr"/>
            <a:r>
              <a:rPr lang="ru-RU" sz="3600" b="1" dirty="0" smtClean="0"/>
              <a:t>образования 2022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143512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Презентация подготовлена: </a:t>
            </a:r>
          </a:p>
          <a:p>
            <a:r>
              <a:rPr lang="ru-RU" b="1" dirty="0" smtClean="0"/>
              <a:t>Бояркина Ольга Геннадьевна, муниципальный координатор ГИА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35286" cy="548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8954205" cy="4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8407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9752" y="3789040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10 мая 2022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38101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632848" cy="547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57371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9446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264696" cy="564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08720"/>
            <a:ext cx="860110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6794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Возможные нештатные ситуации: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919841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1.Подготовительный период .Формирование РИС.</a:t>
            </a:r>
          </a:p>
          <a:p>
            <a:r>
              <a:rPr lang="ru-RU" sz="3200" b="1" dirty="0" smtClean="0"/>
              <a:t>-отсутствие документа ,</a:t>
            </a:r>
          </a:p>
          <a:p>
            <a:r>
              <a:rPr lang="ru-RU" sz="3200" b="1" dirty="0" smtClean="0"/>
              <a:t>удостоверяющего личность;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-некорректное введение в РИС  </a:t>
            </a:r>
          </a:p>
          <a:p>
            <a:r>
              <a:rPr lang="ru-RU" sz="3200" b="1" dirty="0" smtClean="0"/>
              <a:t>персональных данных;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-неверное назначение на экзамены;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-потеря пропуска на экзамен.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6887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7030A0"/>
                </a:solidFill>
              </a:rPr>
              <a:t>Возможные нештатные  ситуации: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99263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2. Проведение экзаменов: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-отсутствие паспорта в день проведения экзамена;</a:t>
            </a:r>
          </a:p>
          <a:p>
            <a:pPr>
              <a:buFontTx/>
              <a:buChar char="-"/>
            </a:pPr>
            <a:r>
              <a:rPr lang="ru-RU" sz="2400" b="1" dirty="0" smtClean="0"/>
              <a:t>пропуск экзамена по уважительной причине;</a:t>
            </a:r>
          </a:p>
          <a:p>
            <a:pPr>
              <a:buFontTx/>
              <a:buChar char="-"/>
            </a:pPr>
            <a:r>
              <a:rPr lang="ru-RU" sz="2400" b="1" dirty="0" smtClean="0"/>
              <a:t>отсутствие выпускника в списках;</a:t>
            </a:r>
          </a:p>
          <a:p>
            <a:pPr>
              <a:buFontTx/>
              <a:buChar char="-"/>
            </a:pPr>
            <a:r>
              <a:rPr lang="ru-RU" sz="2400" b="1" dirty="0" smtClean="0"/>
              <a:t>опоздание на экзамен;</a:t>
            </a:r>
          </a:p>
          <a:p>
            <a:pPr>
              <a:buFontTx/>
              <a:buChar char="-"/>
            </a:pPr>
            <a:r>
              <a:rPr lang="ru-RU" sz="2400" b="1" dirty="0" smtClean="0"/>
              <a:t> невозможность продолжения экзамена </a:t>
            </a:r>
          </a:p>
          <a:p>
            <a:r>
              <a:rPr lang="ru-RU" sz="2400" b="1" dirty="0" smtClean="0"/>
              <a:t>  по уважительной причине;</a:t>
            </a:r>
          </a:p>
          <a:p>
            <a:pPr>
              <a:buFontTx/>
              <a:buChar char="-"/>
            </a:pPr>
            <a:r>
              <a:rPr lang="ru-RU" sz="2400" b="1" dirty="0" smtClean="0"/>
              <a:t>технический сбой при проведении практической работы;</a:t>
            </a:r>
          </a:p>
          <a:p>
            <a:pPr>
              <a:buFontTx/>
              <a:buChar char="-"/>
            </a:pPr>
            <a:r>
              <a:rPr lang="ru-RU" sz="2400" b="1" dirty="0" smtClean="0"/>
              <a:t>удаление с экзамена.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260648"/>
            <a:ext cx="4729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 О Л Е З Н Ы Е   С А Й Т 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857232"/>
            <a:ext cx="6572296" cy="26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6605592" cy="293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286124"/>
            <a:ext cx="7467613" cy="32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0872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Апелляции </a:t>
            </a:r>
          </a:p>
          <a:p>
            <a:r>
              <a:rPr lang="ru-RU" sz="3200" b="1" dirty="0" smtClean="0"/>
              <a:t>-по вопросам содержания </a:t>
            </a:r>
          </a:p>
          <a:p>
            <a:r>
              <a:rPr lang="ru-RU" sz="3200" b="1" dirty="0" smtClean="0"/>
              <a:t>и структуры экзаменационных материалов </a:t>
            </a:r>
          </a:p>
          <a:p>
            <a:r>
              <a:rPr lang="ru-RU" sz="3200" b="1" dirty="0" smtClean="0"/>
              <a:t>по учебным предметам,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 -по вопросам неправильного оформления</a:t>
            </a:r>
          </a:p>
          <a:p>
            <a:r>
              <a:rPr lang="ru-RU" sz="3200" b="1" dirty="0" smtClean="0"/>
              <a:t> экзаменационной работы</a:t>
            </a:r>
          </a:p>
          <a:p>
            <a:r>
              <a:rPr lang="ru-RU" sz="3200" b="1" dirty="0" smtClean="0"/>
              <a:t> -по вопросам неверного заполнения</a:t>
            </a:r>
          </a:p>
          <a:p>
            <a:r>
              <a:rPr lang="ru-RU" sz="3200" b="1" dirty="0" smtClean="0"/>
              <a:t> бланков ответов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не принимаются и не рассматриваются.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285728"/>
            <a:ext cx="2260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7030A0"/>
                </a:solidFill>
              </a:rPr>
              <a:t>Апелляции: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69847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68" y="285728"/>
            <a:ext cx="2260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7030A0"/>
                </a:solidFill>
              </a:rPr>
              <a:t>Апелляции: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000108"/>
            <a:ext cx="6930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Апелляция о нарушении установленного порядка.</a:t>
            </a:r>
          </a:p>
          <a:p>
            <a:pPr lvl="0"/>
            <a:endParaRPr lang="ru-RU" sz="2400" b="1" dirty="0" smtClean="0">
              <a:solidFill>
                <a:prstClr val="black"/>
              </a:solidFill>
            </a:endParaRPr>
          </a:p>
          <a:p>
            <a:pPr lvl="0"/>
            <a:endParaRPr lang="ru-RU" sz="24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476672"/>
            <a:ext cx="6887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7030A0"/>
                </a:solidFill>
              </a:rPr>
              <a:t>Возможные нештатные  ситуации: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05273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3. Завершение государственной итоговой аттестации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1844824"/>
            <a:ext cx="5001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</a:t>
            </a:r>
            <a:r>
              <a:rPr lang="ru-RU" sz="2400" b="1" dirty="0" smtClean="0"/>
              <a:t>получение неудовлетворительных </a:t>
            </a:r>
          </a:p>
          <a:p>
            <a:r>
              <a:rPr lang="ru-RU" sz="2400" b="1" dirty="0" smtClean="0"/>
              <a:t>результатов по экзаменам;</a:t>
            </a:r>
            <a:endParaRPr lang="ru-RU" sz="24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5976664" cy="95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6887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7030A0"/>
                </a:solidFill>
              </a:rPr>
              <a:t>Возможные нештатные  ситуации: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68760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3. Завершение государственной итоговой аттестации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492896"/>
            <a:ext cx="67736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-несвоевременная  выдача  ОО аттестата;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-неверные итоговые отметки в аттестате.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20688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Приказ Министерства просвещения РФ от 05 октября 2020 г. N 546 "Об утверждении Порядка заполнения, учета и выдачи аттестатов об основном общем и среднем общем образовании и их дубликатов"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286124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hlinkClick r:id="rId2"/>
              </a:rPr>
              <a:t>П. 22. </a:t>
            </a:r>
          </a:p>
          <a:p>
            <a:endParaRPr lang="ru-RU" sz="2800" b="1" dirty="0" smtClean="0">
              <a:hlinkClick r:id="rId2"/>
            </a:endParaRPr>
          </a:p>
          <a:p>
            <a:r>
              <a:rPr lang="ru-RU" sz="2800" b="1" dirty="0" smtClean="0">
                <a:hlinkClick r:id="rId2"/>
              </a:rPr>
              <a:t>Аттестаты</a:t>
            </a:r>
            <a:r>
              <a:rPr lang="ru-RU" sz="2800" b="1" dirty="0" smtClean="0"/>
              <a:t> и </a:t>
            </a:r>
            <a:r>
              <a:rPr lang="ru-RU" sz="2800" b="1" dirty="0" smtClean="0">
                <a:hlinkClick r:id="rId2"/>
              </a:rPr>
              <a:t>приложения</a:t>
            </a:r>
            <a:r>
              <a:rPr lang="ru-RU" sz="2800" b="1" dirty="0" smtClean="0"/>
              <a:t> к ним выдаются не позднее десяти дней после даты издания распорядительного акта об отчислении выпускников.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П.5.3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Итоговые отметки за 9 класс </a:t>
            </a:r>
            <a:r>
              <a:rPr lang="ru-RU" sz="2800" b="1" dirty="0" smtClean="0"/>
              <a:t>по русскому языку, математике и двум учебным предметам, сдаваемым по выбору обучающегося, определяются как среднее арифметическое годовой и экзаменационной отметок выпускника и выставляются в аттестат целыми числами в соответствии с правилами математического округления.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Итоговые отметки за 9 класс по другим учебным предметам выставляются на основе годовой отметки выпускника за 9 класс.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8" y="457200"/>
          <a:ext cx="7152456" cy="6009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152"/>
                <a:gridCol w="2384152"/>
                <a:gridCol w="2384152"/>
              </a:tblGrid>
              <a:tr h="79780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годовая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Экзамен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Итог в аттестат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42656"/>
            <a:ext cx="6912768" cy="337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4581128"/>
            <a:ext cx="2523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prstClr val="black"/>
                </a:solidFill>
              </a:rPr>
              <a:t>Тел. 5-21-33</a:t>
            </a:r>
            <a:endParaRPr lang="ru-RU" sz="3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school84.centerstart.ru/sites/school84.centerstart.ru/files/tmp/files/%D0%94%D0%BE%D0%BF%D1%83%D1%81%D0%BA%20%D0%BA%20%D0%93%D0%98%D0%90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0648"/>
            <a:ext cx="850112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https://s0.slide-share.ru/s_slide/b2002679f12d9c82a3cd0eebcf0c87cb/5d5f8802-976d-49ca-b4e2-48021895a60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https://school5.kngcit.ru/images/oge_ege/isrus/O_sobesedovanii_po_russkomu_yazyku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6" name="AutoShape 6" descr="https://school5.kngcit.ru/images/oge_ege/isrus/O_sobesedovanii_po_russkomu_yazyku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332656"/>
            <a:ext cx="7499350" cy="201136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Допуск к ГИА-9 </a:t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(итоговое собеседование по русскому языку):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899592" y="2132856"/>
            <a:ext cx="7499350" cy="40338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основной срок (вторая среда февраля) –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 февраля 2022 года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дополнительный срок 1 (вторая рабочая среда марта) –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 марта 2022 года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дополнительный срок 2 (первый рабочий понедельник мая) –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мая 2022 года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a9b/000bb6e2-e1016979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8" y="1"/>
            <a:ext cx="9159497" cy="6875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5157192"/>
            <a:ext cx="39604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733256"/>
            <a:ext cx="39604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26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715304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63167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72066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867475" cy="530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219717" cy="54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379</Words>
  <Application>Microsoft Office PowerPoint</Application>
  <PresentationFormat>Экран (4:3)</PresentationFormat>
  <Paragraphs>96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VaravinaEE</dc:creator>
  <cp:lastModifiedBy>Пользователь ASRock</cp:lastModifiedBy>
  <cp:revision>319</cp:revision>
  <dcterms:created xsi:type="dcterms:W3CDTF">2019-11-21T07:37:47Z</dcterms:created>
  <dcterms:modified xsi:type="dcterms:W3CDTF">2021-10-20T04:25:33Z</dcterms:modified>
</cp:coreProperties>
</file>